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8"/>
  </p:notesMasterIdLst>
  <p:sldIdLst>
    <p:sldId id="372" r:id="rId2"/>
    <p:sldId id="373" r:id="rId3"/>
    <p:sldId id="257" r:id="rId4"/>
    <p:sldId id="307" r:id="rId5"/>
    <p:sldId id="295" r:id="rId6"/>
    <p:sldId id="308" r:id="rId7"/>
    <p:sldId id="309" r:id="rId8"/>
    <p:sldId id="286" r:id="rId9"/>
    <p:sldId id="276" r:id="rId10"/>
    <p:sldId id="317" r:id="rId11"/>
    <p:sldId id="275" r:id="rId12"/>
    <p:sldId id="314" r:id="rId13"/>
    <p:sldId id="315" r:id="rId14"/>
    <p:sldId id="313" r:id="rId15"/>
    <p:sldId id="323" r:id="rId16"/>
    <p:sldId id="319"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4" d="100"/>
          <a:sy n="114" d="100"/>
        </p:scale>
        <p:origin x="414"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image" Target="../media/image12.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61792C4-B1BB-4BB1-9A93-89B984382914}" type="datetimeFigureOut">
              <a:rPr lang="en-GB" smtClean="0"/>
              <a:t>21/11/2019</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A158498-A585-497A-9B76-9984532BB8EC}" type="slidenum">
              <a:rPr lang="en-GB" smtClean="0"/>
              <a:t>‹#›</a:t>
            </a:fld>
            <a:endParaRPr lang="en-GB"/>
          </a:p>
        </p:txBody>
      </p:sp>
    </p:spTree>
    <p:extLst>
      <p:ext uri="{BB962C8B-B14F-4D97-AF65-F5344CB8AC3E}">
        <p14:creationId xmlns:p14="http://schemas.microsoft.com/office/powerpoint/2010/main" val="2286904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a:t>
            </a:r>
            <a:r>
              <a:rPr lang="en-GB" baseline="0" dirty="0"/>
              <a:t> are all aware of the national picture of how county lines has developed</a:t>
            </a:r>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9B38D63-D598-4B38-97C7-1E064090728C}" type="slidenum">
              <a:rPr kumimoji="0" lang="en-GB"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GB"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3442134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And we know that</a:t>
            </a:r>
            <a:r>
              <a:rPr lang="en-GB" baseline="0" dirty="0"/>
              <a:t> the local drug markets are fuelling this but very little is known about the actual size of the market.</a:t>
            </a:r>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9B38D63-D598-4B38-97C7-1E064090728C}" type="slidenum">
              <a:rPr kumimoji="0" lang="en-GB"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GB"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6995147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a:t>
            </a:r>
            <a:r>
              <a:rPr lang="en-GB" baseline="0" dirty="0"/>
              <a:t> Children of Austerity. We know that the vacuum left by a shrinking youth and community sector is being exploited by gangs and all forms of criminal exploitation</a:t>
            </a:r>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9B38D63-D598-4B38-97C7-1E064090728C}" type="slidenum">
              <a:rPr kumimoji="0" lang="en-GB"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GB"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7810585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has led</a:t>
            </a:r>
            <a:r>
              <a:rPr lang="en-GB" baseline="0" dirty="0"/>
              <a:t> to systemic exploitation which is a recognised pattern in local areas</a:t>
            </a:r>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9B38D63-D598-4B38-97C7-1E064090728C}" type="slidenum">
              <a:rPr kumimoji="0" lang="en-GB"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GB"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373327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Last year in Southend we brought this together under one Action Plan.</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9B38D63-D598-4B38-97C7-1E064090728C}" type="slidenum">
              <a:rPr kumimoji="0" lang="en-GB"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GB"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752070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a:t>
            </a:r>
            <a:r>
              <a:rPr lang="en-GB" baseline="0" dirty="0"/>
              <a:t> indicates the activity fits under the remit of each board to tackle each section of the exploitation system. The task is to bring it together in a co-ordinated and structured way.</a:t>
            </a:r>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9B38D63-D598-4B38-97C7-1E064090728C}" type="slidenum">
              <a:rPr kumimoji="0" lang="en-GB"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GB"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2003970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27BA1D-E3E4-4A42-9A0D-AC5EB3260B0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96316A8D-35E7-4747-8F87-772F437C32C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9DEF6D49-61ED-4476-A935-221209A63C5B}"/>
              </a:ext>
            </a:extLst>
          </p:cNvPr>
          <p:cNvSpPr>
            <a:spLocks noGrp="1"/>
          </p:cNvSpPr>
          <p:nvPr>
            <p:ph type="dt" sz="half" idx="10"/>
          </p:nvPr>
        </p:nvSpPr>
        <p:spPr/>
        <p:txBody>
          <a:bodyPr/>
          <a:lstStyle/>
          <a:p>
            <a:fld id="{5D0467A7-588A-4BEB-B20F-A53995DCA262}" type="datetimeFigureOut">
              <a:rPr lang="en-GB" smtClean="0"/>
              <a:t>21/11/2019</a:t>
            </a:fld>
            <a:endParaRPr lang="en-GB"/>
          </a:p>
        </p:txBody>
      </p:sp>
      <p:sp>
        <p:nvSpPr>
          <p:cNvPr id="5" name="Footer Placeholder 4">
            <a:extLst>
              <a:ext uri="{FF2B5EF4-FFF2-40B4-BE49-F238E27FC236}">
                <a16:creationId xmlns:a16="http://schemas.microsoft.com/office/drawing/2014/main" id="{E1E8B0C9-9F6E-4853-B2F8-332F6852D2F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CAEFDBE-7362-4DE9-A1EA-BE59E9AEC48E}"/>
              </a:ext>
            </a:extLst>
          </p:cNvPr>
          <p:cNvSpPr>
            <a:spLocks noGrp="1"/>
          </p:cNvSpPr>
          <p:nvPr>
            <p:ph type="sldNum" sz="quarter" idx="12"/>
          </p:nvPr>
        </p:nvSpPr>
        <p:spPr/>
        <p:txBody>
          <a:bodyPr/>
          <a:lstStyle/>
          <a:p>
            <a:fld id="{9C40A7FF-4814-4CF8-8131-984F391600D6}" type="slidenum">
              <a:rPr lang="en-GB" smtClean="0"/>
              <a:t>‹#›</a:t>
            </a:fld>
            <a:endParaRPr lang="en-GB"/>
          </a:p>
        </p:txBody>
      </p:sp>
    </p:spTree>
    <p:extLst>
      <p:ext uri="{BB962C8B-B14F-4D97-AF65-F5344CB8AC3E}">
        <p14:creationId xmlns:p14="http://schemas.microsoft.com/office/powerpoint/2010/main" val="18947204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CA5487-2ED3-49F6-A26E-2A9E596CC5F4}"/>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6F430273-7DF8-452E-8E73-535C72833EE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E1DEA5B0-3A2A-4E1E-B87C-439F2B4F8DC0}"/>
              </a:ext>
            </a:extLst>
          </p:cNvPr>
          <p:cNvSpPr>
            <a:spLocks noGrp="1"/>
          </p:cNvSpPr>
          <p:nvPr>
            <p:ph type="dt" sz="half" idx="10"/>
          </p:nvPr>
        </p:nvSpPr>
        <p:spPr/>
        <p:txBody>
          <a:bodyPr/>
          <a:lstStyle/>
          <a:p>
            <a:fld id="{5D0467A7-588A-4BEB-B20F-A53995DCA262}" type="datetimeFigureOut">
              <a:rPr lang="en-GB" smtClean="0"/>
              <a:t>21/11/2019</a:t>
            </a:fld>
            <a:endParaRPr lang="en-GB"/>
          </a:p>
        </p:txBody>
      </p:sp>
      <p:sp>
        <p:nvSpPr>
          <p:cNvPr id="5" name="Footer Placeholder 4">
            <a:extLst>
              <a:ext uri="{FF2B5EF4-FFF2-40B4-BE49-F238E27FC236}">
                <a16:creationId xmlns:a16="http://schemas.microsoft.com/office/drawing/2014/main" id="{207534F8-3B7A-4F14-857A-79BEA5D3AD1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FB69CD2C-3C32-4A8D-AFEF-1229C98EEA12}"/>
              </a:ext>
            </a:extLst>
          </p:cNvPr>
          <p:cNvSpPr>
            <a:spLocks noGrp="1"/>
          </p:cNvSpPr>
          <p:nvPr>
            <p:ph type="sldNum" sz="quarter" idx="12"/>
          </p:nvPr>
        </p:nvSpPr>
        <p:spPr/>
        <p:txBody>
          <a:bodyPr/>
          <a:lstStyle/>
          <a:p>
            <a:fld id="{9C40A7FF-4814-4CF8-8131-984F391600D6}" type="slidenum">
              <a:rPr lang="en-GB" smtClean="0"/>
              <a:t>‹#›</a:t>
            </a:fld>
            <a:endParaRPr lang="en-GB"/>
          </a:p>
        </p:txBody>
      </p:sp>
    </p:spTree>
    <p:extLst>
      <p:ext uri="{BB962C8B-B14F-4D97-AF65-F5344CB8AC3E}">
        <p14:creationId xmlns:p14="http://schemas.microsoft.com/office/powerpoint/2010/main" val="6409613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860D1AD-FF08-494E-9F54-2EC0D8587AF5}"/>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EDB348F3-429B-4E55-B5A3-FB7582E5B81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E1BBC362-1A82-4A4B-95FA-432D5BA3BD41}"/>
              </a:ext>
            </a:extLst>
          </p:cNvPr>
          <p:cNvSpPr>
            <a:spLocks noGrp="1"/>
          </p:cNvSpPr>
          <p:nvPr>
            <p:ph type="dt" sz="half" idx="10"/>
          </p:nvPr>
        </p:nvSpPr>
        <p:spPr/>
        <p:txBody>
          <a:bodyPr/>
          <a:lstStyle/>
          <a:p>
            <a:fld id="{5D0467A7-588A-4BEB-B20F-A53995DCA262}" type="datetimeFigureOut">
              <a:rPr lang="en-GB" smtClean="0"/>
              <a:t>21/11/2019</a:t>
            </a:fld>
            <a:endParaRPr lang="en-GB"/>
          </a:p>
        </p:txBody>
      </p:sp>
      <p:sp>
        <p:nvSpPr>
          <p:cNvPr id="5" name="Footer Placeholder 4">
            <a:extLst>
              <a:ext uri="{FF2B5EF4-FFF2-40B4-BE49-F238E27FC236}">
                <a16:creationId xmlns:a16="http://schemas.microsoft.com/office/drawing/2014/main" id="{C5BA00FA-0F6A-418C-AA2B-6194F95AF30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F35372D3-C56D-4137-9BBD-B7F289D13326}"/>
              </a:ext>
            </a:extLst>
          </p:cNvPr>
          <p:cNvSpPr>
            <a:spLocks noGrp="1"/>
          </p:cNvSpPr>
          <p:nvPr>
            <p:ph type="sldNum" sz="quarter" idx="12"/>
          </p:nvPr>
        </p:nvSpPr>
        <p:spPr/>
        <p:txBody>
          <a:bodyPr/>
          <a:lstStyle/>
          <a:p>
            <a:fld id="{9C40A7FF-4814-4CF8-8131-984F391600D6}" type="slidenum">
              <a:rPr lang="en-GB" smtClean="0"/>
              <a:t>‹#›</a:t>
            </a:fld>
            <a:endParaRPr lang="en-GB"/>
          </a:p>
        </p:txBody>
      </p:sp>
    </p:spTree>
    <p:extLst>
      <p:ext uri="{BB962C8B-B14F-4D97-AF65-F5344CB8AC3E}">
        <p14:creationId xmlns:p14="http://schemas.microsoft.com/office/powerpoint/2010/main" val="321026318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A80D7AC-5CCB-5749-8C0B-F09553935947}"/>
              </a:ext>
            </a:extLst>
          </p:cNvPr>
          <p:cNvPicPr>
            <a:picLocks noChangeAspect="1"/>
          </p:cNvPicPr>
          <p:nvPr userDrawn="1"/>
        </p:nvPicPr>
        <p:blipFill>
          <a:blip r:embed="rId2">
            <a:alphaModFix amt="39000"/>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9BA37652-FD5C-8143-8CBC-9A4F89891584}"/>
              </a:ext>
            </a:extLst>
          </p:cNvPr>
          <p:cNvSpPr>
            <a:spLocks noGrp="1"/>
          </p:cNvSpPr>
          <p:nvPr>
            <p:ph type="ctrTitle" hasCustomPrompt="1"/>
          </p:nvPr>
        </p:nvSpPr>
        <p:spPr>
          <a:xfrm>
            <a:off x="1524000" y="1122363"/>
            <a:ext cx="9144000" cy="2387600"/>
          </a:xfrm>
        </p:spPr>
        <p:txBody>
          <a:bodyPr anchor="b">
            <a:normAutofit/>
          </a:bodyPr>
          <a:lstStyle>
            <a:lvl1pPr algn="ctr">
              <a:defRPr sz="4000"/>
            </a:lvl1pPr>
          </a:lstStyle>
          <a:p>
            <a:r>
              <a:rPr lang="en-GB" dirty="0"/>
              <a:t>Presentation Title</a:t>
            </a:r>
            <a:endParaRPr lang="en-US" dirty="0"/>
          </a:p>
        </p:txBody>
      </p:sp>
      <p:sp>
        <p:nvSpPr>
          <p:cNvPr id="3" name="Subtitle 2">
            <a:extLst>
              <a:ext uri="{FF2B5EF4-FFF2-40B4-BE49-F238E27FC236}">
                <a16:creationId xmlns:a16="http://schemas.microsoft.com/office/drawing/2014/main" id="{D6366996-B951-DA44-8AE5-88BCEEB0ABF4}"/>
              </a:ext>
            </a:extLst>
          </p:cNvPr>
          <p:cNvSpPr>
            <a:spLocks noGrp="1"/>
          </p:cNvSpPr>
          <p:nvPr>
            <p:ph type="subTitle" idx="1" hasCustomPrompt="1"/>
          </p:nvPr>
        </p:nvSpPr>
        <p:spPr>
          <a:xfrm>
            <a:off x="1524000" y="3602038"/>
            <a:ext cx="9144000" cy="549548"/>
          </a:xfrm>
        </p:spPr>
        <p:txBody>
          <a:bodyPr anchor="ctr">
            <a:normAutofit/>
          </a:bodyPr>
          <a:lstStyle>
            <a:lvl1pPr marL="0" indent="0" algn="ctr">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Speaker Name</a:t>
            </a:r>
            <a:endParaRPr lang="en-US" dirty="0"/>
          </a:p>
        </p:txBody>
      </p:sp>
      <p:pic>
        <p:nvPicPr>
          <p:cNvPr id="8" name="Picture 7">
            <a:extLst>
              <a:ext uri="{FF2B5EF4-FFF2-40B4-BE49-F238E27FC236}">
                <a16:creationId xmlns:a16="http://schemas.microsoft.com/office/drawing/2014/main" id="{A489C47F-CA5A-0742-8D64-B15305EAE1CF}"/>
              </a:ext>
            </a:extLst>
          </p:cNvPr>
          <p:cNvPicPr>
            <a:picLocks noChangeAspect="1"/>
          </p:cNvPicPr>
          <p:nvPr userDrawn="1"/>
        </p:nvPicPr>
        <p:blipFill rotWithShape="1">
          <a:blip r:embed="rId3"/>
          <a:srcRect l="32444"/>
          <a:stretch/>
        </p:blipFill>
        <p:spPr>
          <a:xfrm>
            <a:off x="9017874" y="427320"/>
            <a:ext cx="2861441" cy="675709"/>
          </a:xfrm>
          <a:prstGeom prst="rect">
            <a:avLst/>
          </a:prstGeom>
        </p:spPr>
      </p:pic>
      <p:sp>
        <p:nvSpPr>
          <p:cNvPr id="9" name="Slide Number Placeholder 8">
            <a:extLst>
              <a:ext uri="{FF2B5EF4-FFF2-40B4-BE49-F238E27FC236}">
                <a16:creationId xmlns:a16="http://schemas.microsoft.com/office/drawing/2014/main" id="{85B2B9DB-F55C-5240-9C7B-841AD89969B4}"/>
              </a:ext>
            </a:extLst>
          </p:cNvPr>
          <p:cNvSpPr>
            <a:spLocks noGrp="1"/>
          </p:cNvSpPr>
          <p:nvPr>
            <p:ph type="sldNum" sz="quarter" idx="10"/>
          </p:nvPr>
        </p:nvSpPr>
        <p:spPr/>
        <p:txBody>
          <a:bodyPr/>
          <a:lstStyle/>
          <a:p>
            <a:fld id="{2D3668DB-B743-9544-89BC-2B4F302F7311}" type="slidenum">
              <a:rPr lang="en-US" smtClean="0"/>
              <a:pPr/>
              <a:t>‹#›</a:t>
            </a:fld>
            <a:endParaRPr lang="en-US"/>
          </a:p>
        </p:txBody>
      </p:sp>
      <p:sp>
        <p:nvSpPr>
          <p:cNvPr id="11" name="Text Placeholder 10">
            <a:extLst>
              <a:ext uri="{FF2B5EF4-FFF2-40B4-BE49-F238E27FC236}">
                <a16:creationId xmlns:a16="http://schemas.microsoft.com/office/drawing/2014/main" id="{EB678E01-7460-654B-A959-D51E99C19E00}"/>
              </a:ext>
            </a:extLst>
          </p:cNvPr>
          <p:cNvSpPr>
            <a:spLocks noGrp="1"/>
          </p:cNvSpPr>
          <p:nvPr>
            <p:ph type="body" sz="quarter" idx="11" hasCustomPrompt="1"/>
          </p:nvPr>
        </p:nvSpPr>
        <p:spPr>
          <a:xfrm>
            <a:off x="1524000" y="4246563"/>
            <a:ext cx="9144000" cy="650875"/>
          </a:xfrm>
        </p:spPr>
        <p:txBody>
          <a:bodyPr vert="horz" lIns="91440" tIns="45720" rIns="91440" bIns="45720" rtlCol="0" anchor="ctr">
            <a:normAutofit/>
          </a:bodyPr>
          <a:lstStyle>
            <a:lvl1pPr>
              <a:defRPr lang="en-GB" sz="2800" smtClean="0"/>
            </a:lvl1pPr>
            <a:lvl2pPr>
              <a:defRPr lang="en-GB" sz="2000" smtClean="0"/>
            </a:lvl2pPr>
            <a:lvl3pPr>
              <a:defRPr lang="en-GB" sz="1800" smtClean="0"/>
            </a:lvl3pPr>
            <a:lvl4pPr>
              <a:defRPr lang="en-GB" sz="1600" smtClean="0"/>
            </a:lvl4pPr>
            <a:lvl5pPr>
              <a:defRPr lang="en-GB" sz="1600"/>
            </a:lvl5pPr>
          </a:lstStyle>
          <a:p>
            <a:pPr marL="0" lvl="0" indent="0" algn="ctr">
              <a:buNone/>
            </a:pPr>
            <a:r>
              <a:rPr lang="en-GB" dirty="0"/>
              <a:t>Speaker Title</a:t>
            </a:r>
          </a:p>
        </p:txBody>
      </p:sp>
    </p:spTree>
    <p:extLst>
      <p:ext uri="{BB962C8B-B14F-4D97-AF65-F5344CB8AC3E}">
        <p14:creationId xmlns:p14="http://schemas.microsoft.com/office/powerpoint/2010/main" val="16607588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1E9513-EF07-4D80-B39B-C69539EF78A7}"/>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3709842A-DD8D-4FCD-90D4-7D793FC2081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BEA359A-1FD7-4ED3-ABBF-CC9A067F7339}"/>
              </a:ext>
            </a:extLst>
          </p:cNvPr>
          <p:cNvSpPr>
            <a:spLocks noGrp="1"/>
          </p:cNvSpPr>
          <p:nvPr>
            <p:ph type="dt" sz="half" idx="10"/>
          </p:nvPr>
        </p:nvSpPr>
        <p:spPr/>
        <p:txBody>
          <a:bodyPr/>
          <a:lstStyle/>
          <a:p>
            <a:fld id="{5D0467A7-588A-4BEB-B20F-A53995DCA262}" type="datetimeFigureOut">
              <a:rPr lang="en-GB" smtClean="0"/>
              <a:t>21/11/2019</a:t>
            </a:fld>
            <a:endParaRPr lang="en-GB"/>
          </a:p>
        </p:txBody>
      </p:sp>
      <p:sp>
        <p:nvSpPr>
          <p:cNvPr id="5" name="Footer Placeholder 4">
            <a:extLst>
              <a:ext uri="{FF2B5EF4-FFF2-40B4-BE49-F238E27FC236}">
                <a16:creationId xmlns:a16="http://schemas.microsoft.com/office/drawing/2014/main" id="{BF69DB61-56FB-440C-A0E1-793A40D4055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C3979DA-CCF4-4AB3-98B5-5D84A99FCC80}"/>
              </a:ext>
            </a:extLst>
          </p:cNvPr>
          <p:cNvSpPr>
            <a:spLocks noGrp="1"/>
          </p:cNvSpPr>
          <p:nvPr>
            <p:ph type="sldNum" sz="quarter" idx="12"/>
          </p:nvPr>
        </p:nvSpPr>
        <p:spPr/>
        <p:txBody>
          <a:bodyPr/>
          <a:lstStyle/>
          <a:p>
            <a:fld id="{9C40A7FF-4814-4CF8-8131-984F391600D6}" type="slidenum">
              <a:rPr lang="en-GB" smtClean="0"/>
              <a:t>‹#›</a:t>
            </a:fld>
            <a:endParaRPr lang="en-GB"/>
          </a:p>
        </p:txBody>
      </p:sp>
    </p:spTree>
    <p:extLst>
      <p:ext uri="{BB962C8B-B14F-4D97-AF65-F5344CB8AC3E}">
        <p14:creationId xmlns:p14="http://schemas.microsoft.com/office/powerpoint/2010/main" val="21803196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9F3418-0922-4C14-87E1-9227C8EF8B2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8773BB49-D10B-442B-B748-81060641EAF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48AD645-5562-4990-96E0-B477587A9900}"/>
              </a:ext>
            </a:extLst>
          </p:cNvPr>
          <p:cNvSpPr>
            <a:spLocks noGrp="1"/>
          </p:cNvSpPr>
          <p:nvPr>
            <p:ph type="dt" sz="half" idx="10"/>
          </p:nvPr>
        </p:nvSpPr>
        <p:spPr/>
        <p:txBody>
          <a:bodyPr/>
          <a:lstStyle/>
          <a:p>
            <a:fld id="{5D0467A7-588A-4BEB-B20F-A53995DCA262}" type="datetimeFigureOut">
              <a:rPr lang="en-GB" smtClean="0"/>
              <a:t>21/11/2019</a:t>
            </a:fld>
            <a:endParaRPr lang="en-GB"/>
          </a:p>
        </p:txBody>
      </p:sp>
      <p:sp>
        <p:nvSpPr>
          <p:cNvPr id="5" name="Footer Placeholder 4">
            <a:extLst>
              <a:ext uri="{FF2B5EF4-FFF2-40B4-BE49-F238E27FC236}">
                <a16:creationId xmlns:a16="http://schemas.microsoft.com/office/drawing/2014/main" id="{01C6F5B4-BDBC-4231-81B0-2C296041121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A71B408-3967-44D9-B47B-33D151715679}"/>
              </a:ext>
            </a:extLst>
          </p:cNvPr>
          <p:cNvSpPr>
            <a:spLocks noGrp="1"/>
          </p:cNvSpPr>
          <p:nvPr>
            <p:ph type="sldNum" sz="quarter" idx="12"/>
          </p:nvPr>
        </p:nvSpPr>
        <p:spPr/>
        <p:txBody>
          <a:bodyPr/>
          <a:lstStyle/>
          <a:p>
            <a:fld id="{9C40A7FF-4814-4CF8-8131-984F391600D6}" type="slidenum">
              <a:rPr lang="en-GB" smtClean="0"/>
              <a:t>‹#›</a:t>
            </a:fld>
            <a:endParaRPr lang="en-GB"/>
          </a:p>
        </p:txBody>
      </p:sp>
    </p:spTree>
    <p:extLst>
      <p:ext uri="{BB962C8B-B14F-4D97-AF65-F5344CB8AC3E}">
        <p14:creationId xmlns:p14="http://schemas.microsoft.com/office/powerpoint/2010/main" val="28345230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4C6064-AC25-4885-B78E-4E3E92567AAC}"/>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B3C39988-1CBF-4B06-80EB-5DD25CD6577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3AEB1007-CA01-4984-8882-E36B18CDE0E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AB006B76-C2DA-494D-AA9F-F9D47A58F9E4}"/>
              </a:ext>
            </a:extLst>
          </p:cNvPr>
          <p:cNvSpPr>
            <a:spLocks noGrp="1"/>
          </p:cNvSpPr>
          <p:nvPr>
            <p:ph type="dt" sz="half" idx="10"/>
          </p:nvPr>
        </p:nvSpPr>
        <p:spPr/>
        <p:txBody>
          <a:bodyPr/>
          <a:lstStyle/>
          <a:p>
            <a:fld id="{5D0467A7-588A-4BEB-B20F-A53995DCA262}" type="datetimeFigureOut">
              <a:rPr lang="en-GB" smtClean="0"/>
              <a:t>21/11/2019</a:t>
            </a:fld>
            <a:endParaRPr lang="en-GB"/>
          </a:p>
        </p:txBody>
      </p:sp>
      <p:sp>
        <p:nvSpPr>
          <p:cNvPr id="6" name="Footer Placeholder 5">
            <a:extLst>
              <a:ext uri="{FF2B5EF4-FFF2-40B4-BE49-F238E27FC236}">
                <a16:creationId xmlns:a16="http://schemas.microsoft.com/office/drawing/2014/main" id="{3F5FA815-9F36-4253-B9A8-6A8EDEACAE24}"/>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6773A618-50C6-4112-8582-7031E1A3041A}"/>
              </a:ext>
            </a:extLst>
          </p:cNvPr>
          <p:cNvSpPr>
            <a:spLocks noGrp="1"/>
          </p:cNvSpPr>
          <p:nvPr>
            <p:ph type="sldNum" sz="quarter" idx="12"/>
          </p:nvPr>
        </p:nvSpPr>
        <p:spPr/>
        <p:txBody>
          <a:bodyPr/>
          <a:lstStyle/>
          <a:p>
            <a:fld id="{9C40A7FF-4814-4CF8-8131-984F391600D6}" type="slidenum">
              <a:rPr lang="en-GB" smtClean="0"/>
              <a:t>‹#›</a:t>
            </a:fld>
            <a:endParaRPr lang="en-GB"/>
          </a:p>
        </p:txBody>
      </p:sp>
    </p:spTree>
    <p:extLst>
      <p:ext uri="{BB962C8B-B14F-4D97-AF65-F5344CB8AC3E}">
        <p14:creationId xmlns:p14="http://schemas.microsoft.com/office/powerpoint/2010/main" val="36854139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2D637-F116-4421-99AC-221721D61B70}"/>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F58EDC71-1E43-4877-B8F2-CEF2145BB29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7027A18-528F-4A72-B488-DEAC8F49E32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3EB636CD-F58E-4802-B0E5-C180963D036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15DBE65-BC3A-4719-A96A-0C356D24A01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BC0F5B57-7597-4D99-BC12-D81A625AC0FC}"/>
              </a:ext>
            </a:extLst>
          </p:cNvPr>
          <p:cNvSpPr>
            <a:spLocks noGrp="1"/>
          </p:cNvSpPr>
          <p:nvPr>
            <p:ph type="dt" sz="half" idx="10"/>
          </p:nvPr>
        </p:nvSpPr>
        <p:spPr/>
        <p:txBody>
          <a:bodyPr/>
          <a:lstStyle/>
          <a:p>
            <a:fld id="{5D0467A7-588A-4BEB-B20F-A53995DCA262}" type="datetimeFigureOut">
              <a:rPr lang="en-GB" smtClean="0"/>
              <a:t>21/11/2019</a:t>
            </a:fld>
            <a:endParaRPr lang="en-GB"/>
          </a:p>
        </p:txBody>
      </p:sp>
      <p:sp>
        <p:nvSpPr>
          <p:cNvPr id="8" name="Footer Placeholder 7">
            <a:extLst>
              <a:ext uri="{FF2B5EF4-FFF2-40B4-BE49-F238E27FC236}">
                <a16:creationId xmlns:a16="http://schemas.microsoft.com/office/drawing/2014/main" id="{BE818FFE-DB7B-4B31-B6B0-702EE3EE226D}"/>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7DCF30D7-4766-4D3E-829F-343286870B91}"/>
              </a:ext>
            </a:extLst>
          </p:cNvPr>
          <p:cNvSpPr>
            <a:spLocks noGrp="1"/>
          </p:cNvSpPr>
          <p:nvPr>
            <p:ph type="sldNum" sz="quarter" idx="12"/>
          </p:nvPr>
        </p:nvSpPr>
        <p:spPr/>
        <p:txBody>
          <a:bodyPr/>
          <a:lstStyle/>
          <a:p>
            <a:fld id="{9C40A7FF-4814-4CF8-8131-984F391600D6}" type="slidenum">
              <a:rPr lang="en-GB" smtClean="0"/>
              <a:t>‹#›</a:t>
            </a:fld>
            <a:endParaRPr lang="en-GB"/>
          </a:p>
        </p:txBody>
      </p:sp>
    </p:spTree>
    <p:extLst>
      <p:ext uri="{BB962C8B-B14F-4D97-AF65-F5344CB8AC3E}">
        <p14:creationId xmlns:p14="http://schemas.microsoft.com/office/powerpoint/2010/main" val="40435510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C9631A-B9D2-4B29-8702-D607BA67E419}"/>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F8F136B0-8A08-4D61-8B19-EE1E79F908FF}"/>
              </a:ext>
            </a:extLst>
          </p:cNvPr>
          <p:cNvSpPr>
            <a:spLocks noGrp="1"/>
          </p:cNvSpPr>
          <p:nvPr>
            <p:ph type="dt" sz="half" idx="10"/>
          </p:nvPr>
        </p:nvSpPr>
        <p:spPr/>
        <p:txBody>
          <a:bodyPr/>
          <a:lstStyle/>
          <a:p>
            <a:fld id="{5D0467A7-588A-4BEB-B20F-A53995DCA262}" type="datetimeFigureOut">
              <a:rPr lang="en-GB" smtClean="0"/>
              <a:t>21/11/2019</a:t>
            </a:fld>
            <a:endParaRPr lang="en-GB"/>
          </a:p>
        </p:txBody>
      </p:sp>
      <p:sp>
        <p:nvSpPr>
          <p:cNvPr id="4" name="Footer Placeholder 3">
            <a:extLst>
              <a:ext uri="{FF2B5EF4-FFF2-40B4-BE49-F238E27FC236}">
                <a16:creationId xmlns:a16="http://schemas.microsoft.com/office/drawing/2014/main" id="{B65D2A08-CD3C-4120-96F3-3BC4CA650DA8}"/>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CF2EB252-E24F-4E0E-9414-3C80D1CB8F3B}"/>
              </a:ext>
            </a:extLst>
          </p:cNvPr>
          <p:cNvSpPr>
            <a:spLocks noGrp="1"/>
          </p:cNvSpPr>
          <p:nvPr>
            <p:ph type="sldNum" sz="quarter" idx="12"/>
          </p:nvPr>
        </p:nvSpPr>
        <p:spPr/>
        <p:txBody>
          <a:bodyPr/>
          <a:lstStyle/>
          <a:p>
            <a:fld id="{9C40A7FF-4814-4CF8-8131-984F391600D6}" type="slidenum">
              <a:rPr lang="en-GB" smtClean="0"/>
              <a:t>‹#›</a:t>
            </a:fld>
            <a:endParaRPr lang="en-GB"/>
          </a:p>
        </p:txBody>
      </p:sp>
    </p:spTree>
    <p:extLst>
      <p:ext uri="{BB962C8B-B14F-4D97-AF65-F5344CB8AC3E}">
        <p14:creationId xmlns:p14="http://schemas.microsoft.com/office/powerpoint/2010/main" val="19326978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CBCF275-C811-4333-BA03-A6719A996860}"/>
              </a:ext>
            </a:extLst>
          </p:cNvPr>
          <p:cNvSpPr>
            <a:spLocks noGrp="1"/>
          </p:cNvSpPr>
          <p:nvPr>
            <p:ph type="dt" sz="half" idx="10"/>
          </p:nvPr>
        </p:nvSpPr>
        <p:spPr/>
        <p:txBody>
          <a:bodyPr/>
          <a:lstStyle/>
          <a:p>
            <a:fld id="{5D0467A7-588A-4BEB-B20F-A53995DCA262}" type="datetimeFigureOut">
              <a:rPr lang="en-GB" smtClean="0"/>
              <a:t>21/11/2019</a:t>
            </a:fld>
            <a:endParaRPr lang="en-GB"/>
          </a:p>
        </p:txBody>
      </p:sp>
      <p:sp>
        <p:nvSpPr>
          <p:cNvPr id="3" name="Footer Placeholder 2">
            <a:extLst>
              <a:ext uri="{FF2B5EF4-FFF2-40B4-BE49-F238E27FC236}">
                <a16:creationId xmlns:a16="http://schemas.microsoft.com/office/drawing/2014/main" id="{5E062E51-7610-410F-853A-FAD899B05DC7}"/>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C36E697A-7E7B-4014-9776-AAC720AF4B33}"/>
              </a:ext>
            </a:extLst>
          </p:cNvPr>
          <p:cNvSpPr>
            <a:spLocks noGrp="1"/>
          </p:cNvSpPr>
          <p:nvPr>
            <p:ph type="sldNum" sz="quarter" idx="12"/>
          </p:nvPr>
        </p:nvSpPr>
        <p:spPr/>
        <p:txBody>
          <a:bodyPr/>
          <a:lstStyle/>
          <a:p>
            <a:fld id="{9C40A7FF-4814-4CF8-8131-984F391600D6}" type="slidenum">
              <a:rPr lang="en-GB" smtClean="0"/>
              <a:t>‹#›</a:t>
            </a:fld>
            <a:endParaRPr lang="en-GB"/>
          </a:p>
        </p:txBody>
      </p:sp>
    </p:spTree>
    <p:extLst>
      <p:ext uri="{BB962C8B-B14F-4D97-AF65-F5344CB8AC3E}">
        <p14:creationId xmlns:p14="http://schemas.microsoft.com/office/powerpoint/2010/main" val="1974642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E06CC7-23CD-4CB0-B9D1-066D071D6A6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6AAECEFB-B620-437C-84CD-E9DC73BD610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5FE77E83-3984-4522-AF17-C6C7CF57DA4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1504334-ED13-4021-82DC-52C59C6B51C6}"/>
              </a:ext>
            </a:extLst>
          </p:cNvPr>
          <p:cNvSpPr>
            <a:spLocks noGrp="1"/>
          </p:cNvSpPr>
          <p:nvPr>
            <p:ph type="dt" sz="half" idx="10"/>
          </p:nvPr>
        </p:nvSpPr>
        <p:spPr/>
        <p:txBody>
          <a:bodyPr/>
          <a:lstStyle/>
          <a:p>
            <a:fld id="{5D0467A7-588A-4BEB-B20F-A53995DCA262}" type="datetimeFigureOut">
              <a:rPr lang="en-GB" smtClean="0"/>
              <a:t>21/11/2019</a:t>
            </a:fld>
            <a:endParaRPr lang="en-GB"/>
          </a:p>
        </p:txBody>
      </p:sp>
      <p:sp>
        <p:nvSpPr>
          <p:cNvPr id="6" name="Footer Placeholder 5">
            <a:extLst>
              <a:ext uri="{FF2B5EF4-FFF2-40B4-BE49-F238E27FC236}">
                <a16:creationId xmlns:a16="http://schemas.microsoft.com/office/drawing/2014/main" id="{0FEE3D4B-4347-43CE-ABA8-31D68870813A}"/>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F1CB5150-EAF2-4C55-8EBF-4D07EC17CEDE}"/>
              </a:ext>
            </a:extLst>
          </p:cNvPr>
          <p:cNvSpPr>
            <a:spLocks noGrp="1"/>
          </p:cNvSpPr>
          <p:nvPr>
            <p:ph type="sldNum" sz="quarter" idx="12"/>
          </p:nvPr>
        </p:nvSpPr>
        <p:spPr/>
        <p:txBody>
          <a:bodyPr/>
          <a:lstStyle/>
          <a:p>
            <a:fld id="{9C40A7FF-4814-4CF8-8131-984F391600D6}" type="slidenum">
              <a:rPr lang="en-GB" smtClean="0"/>
              <a:t>‹#›</a:t>
            </a:fld>
            <a:endParaRPr lang="en-GB"/>
          </a:p>
        </p:txBody>
      </p:sp>
    </p:spTree>
    <p:extLst>
      <p:ext uri="{BB962C8B-B14F-4D97-AF65-F5344CB8AC3E}">
        <p14:creationId xmlns:p14="http://schemas.microsoft.com/office/powerpoint/2010/main" val="33804582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02CEC7-E15B-4199-AFC2-64FBB03C03C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BCBDE36E-B78B-4CD8-A8CC-5F48B519C5F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95E998B8-BD74-4AFC-BCC9-E5D6E0D195A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CBE4D5D-D34C-4E21-94B6-D1D1931227B3}"/>
              </a:ext>
            </a:extLst>
          </p:cNvPr>
          <p:cNvSpPr>
            <a:spLocks noGrp="1"/>
          </p:cNvSpPr>
          <p:nvPr>
            <p:ph type="dt" sz="half" idx="10"/>
          </p:nvPr>
        </p:nvSpPr>
        <p:spPr/>
        <p:txBody>
          <a:bodyPr/>
          <a:lstStyle/>
          <a:p>
            <a:fld id="{5D0467A7-588A-4BEB-B20F-A53995DCA262}" type="datetimeFigureOut">
              <a:rPr lang="en-GB" smtClean="0"/>
              <a:t>21/11/2019</a:t>
            </a:fld>
            <a:endParaRPr lang="en-GB"/>
          </a:p>
        </p:txBody>
      </p:sp>
      <p:sp>
        <p:nvSpPr>
          <p:cNvPr id="6" name="Footer Placeholder 5">
            <a:extLst>
              <a:ext uri="{FF2B5EF4-FFF2-40B4-BE49-F238E27FC236}">
                <a16:creationId xmlns:a16="http://schemas.microsoft.com/office/drawing/2014/main" id="{AE43E303-97A7-4961-AB04-F8E91B02077D}"/>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709E24A-2000-4F6C-A77B-797FFE197E15}"/>
              </a:ext>
            </a:extLst>
          </p:cNvPr>
          <p:cNvSpPr>
            <a:spLocks noGrp="1"/>
          </p:cNvSpPr>
          <p:nvPr>
            <p:ph type="sldNum" sz="quarter" idx="12"/>
          </p:nvPr>
        </p:nvSpPr>
        <p:spPr/>
        <p:txBody>
          <a:bodyPr/>
          <a:lstStyle/>
          <a:p>
            <a:fld id="{9C40A7FF-4814-4CF8-8131-984F391600D6}" type="slidenum">
              <a:rPr lang="en-GB" smtClean="0"/>
              <a:t>‹#›</a:t>
            </a:fld>
            <a:endParaRPr lang="en-GB"/>
          </a:p>
        </p:txBody>
      </p:sp>
    </p:spTree>
    <p:extLst>
      <p:ext uri="{BB962C8B-B14F-4D97-AF65-F5344CB8AC3E}">
        <p14:creationId xmlns:p14="http://schemas.microsoft.com/office/powerpoint/2010/main" val="34451970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2930DAF-7F7F-4C56-AEE0-60B853425B4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DCAE81C7-822F-415C-886A-B1AEEA4799A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EE3E5146-A672-4C9C-A43A-6CCA0666F73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D0467A7-588A-4BEB-B20F-A53995DCA262}" type="datetimeFigureOut">
              <a:rPr lang="en-GB" smtClean="0"/>
              <a:t>21/11/2019</a:t>
            </a:fld>
            <a:endParaRPr lang="en-GB"/>
          </a:p>
        </p:txBody>
      </p:sp>
      <p:sp>
        <p:nvSpPr>
          <p:cNvPr id="5" name="Footer Placeholder 4">
            <a:extLst>
              <a:ext uri="{FF2B5EF4-FFF2-40B4-BE49-F238E27FC236}">
                <a16:creationId xmlns:a16="http://schemas.microsoft.com/office/drawing/2014/main" id="{F1F13FFB-35A0-40AD-9F0A-D14C3AAC9C8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E723AA1F-CE6D-4D88-8E1A-2CB2858E2F4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C40A7FF-4814-4CF8-8131-984F391600D6}" type="slidenum">
              <a:rPr lang="en-GB" smtClean="0"/>
              <a:t>‹#›</a:t>
            </a:fld>
            <a:endParaRPr lang="en-GB"/>
          </a:p>
        </p:txBody>
      </p:sp>
    </p:spTree>
    <p:extLst>
      <p:ext uri="{BB962C8B-B14F-4D97-AF65-F5344CB8AC3E}">
        <p14:creationId xmlns:p14="http://schemas.microsoft.com/office/powerpoint/2010/main" val="31941481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13.emf"/><Relationship Id="rId5" Type="http://schemas.openxmlformats.org/officeDocument/2006/relationships/oleObject" Target="../embeddings/oleObject2.bin"/><Relationship Id="rId4" Type="http://schemas.openxmlformats.org/officeDocument/2006/relationships/image" Target="../media/image12.emf"/></Relationships>
</file>

<file path=ppt/slides/_rels/slide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4757EE-5133-FC47-ACB7-5513848D1A65}"/>
              </a:ext>
            </a:extLst>
          </p:cNvPr>
          <p:cNvSpPr>
            <a:spLocks noGrp="1"/>
          </p:cNvSpPr>
          <p:nvPr>
            <p:ph type="ctrTitle"/>
          </p:nvPr>
        </p:nvSpPr>
        <p:spPr/>
        <p:txBody>
          <a:bodyPr/>
          <a:lstStyle/>
          <a:p>
            <a:r>
              <a:rPr lang="en-US" dirty="0"/>
              <a:t>Safer Communities: </a:t>
            </a:r>
            <a:br>
              <a:rPr lang="en-US" dirty="0"/>
            </a:br>
            <a:r>
              <a:rPr lang="en-US" dirty="0"/>
              <a:t>County Lines and Knife Crime</a:t>
            </a:r>
          </a:p>
        </p:txBody>
      </p:sp>
      <p:sp>
        <p:nvSpPr>
          <p:cNvPr id="3" name="Subtitle 2">
            <a:extLst>
              <a:ext uri="{FF2B5EF4-FFF2-40B4-BE49-F238E27FC236}">
                <a16:creationId xmlns:a16="http://schemas.microsoft.com/office/drawing/2014/main" id="{771DAA9C-BDA8-144B-A9A5-4BD85D2C7E9A}"/>
              </a:ext>
            </a:extLst>
          </p:cNvPr>
          <p:cNvSpPr>
            <a:spLocks noGrp="1"/>
          </p:cNvSpPr>
          <p:nvPr>
            <p:ph type="subTitle" idx="1"/>
          </p:nvPr>
        </p:nvSpPr>
        <p:spPr>
          <a:xfrm>
            <a:off x="1524000" y="3697015"/>
            <a:ext cx="9144000" cy="549548"/>
          </a:xfrm>
        </p:spPr>
        <p:txBody>
          <a:bodyPr/>
          <a:lstStyle/>
          <a:p>
            <a:r>
              <a:rPr lang="en-US" b="1" dirty="0"/>
              <a:t>Simon Ford</a:t>
            </a:r>
          </a:p>
        </p:txBody>
      </p:sp>
      <p:sp>
        <p:nvSpPr>
          <p:cNvPr id="5" name="Text Placeholder 4">
            <a:extLst>
              <a:ext uri="{FF2B5EF4-FFF2-40B4-BE49-F238E27FC236}">
                <a16:creationId xmlns:a16="http://schemas.microsoft.com/office/drawing/2014/main" id="{2C3AC25E-76BF-7640-BADF-3743152DA69C}"/>
              </a:ext>
            </a:extLst>
          </p:cNvPr>
          <p:cNvSpPr>
            <a:spLocks noGrp="1"/>
          </p:cNvSpPr>
          <p:nvPr>
            <p:ph type="body" sz="quarter" idx="11"/>
          </p:nvPr>
        </p:nvSpPr>
        <p:spPr/>
        <p:txBody>
          <a:bodyPr/>
          <a:lstStyle/>
          <a:p>
            <a:pPr marL="0" indent="0" algn="ctr">
              <a:buNone/>
            </a:pPr>
            <a:r>
              <a:rPr lang="en-US" dirty="0"/>
              <a:t>Director, Violence and Vulnerability Unit</a:t>
            </a:r>
          </a:p>
        </p:txBody>
      </p:sp>
    </p:spTree>
    <p:extLst>
      <p:ext uri="{BB962C8B-B14F-4D97-AF65-F5344CB8AC3E}">
        <p14:creationId xmlns:p14="http://schemas.microsoft.com/office/powerpoint/2010/main" val="5575527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601E9BC-7871-E040-AEE6-1FBC94173AB8}"/>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88161" y="1192326"/>
            <a:ext cx="2175342" cy="2175342"/>
          </a:xfrm>
          <a:prstGeom prst="rect">
            <a:avLst/>
          </a:prstGeom>
        </p:spPr>
      </p:pic>
      <p:sp>
        <p:nvSpPr>
          <p:cNvPr id="4" name="Rectangle 3">
            <a:extLst>
              <a:ext uri="{FF2B5EF4-FFF2-40B4-BE49-F238E27FC236}">
                <a16:creationId xmlns:a16="http://schemas.microsoft.com/office/drawing/2014/main" id="{FD7DF3A3-D0ED-3543-B7CD-876A84F69C24}"/>
              </a:ext>
            </a:extLst>
          </p:cNvPr>
          <p:cNvSpPr/>
          <p:nvPr/>
        </p:nvSpPr>
        <p:spPr>
          <a:xfrm>
            <a:off x="426150" y="792216"/>
            <a:ext cx="2037353" cy="4001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Light" panose="020F0302020204030204"/>
                <a:ea typeface="+mn-ea"/>
                <a:cs typeface="+mn-cs"/>
              </a:rPr>
              <a:t>THIS IS ANYTOWN</a:t>
            </a:r>
          </a:p>
        </p:txBody>
      </p:sp>
      <p:sp>
        <p:nvSpPr>
          <p:cNvPr id="8" name="Rectangle 7">
            <a:extLst>
              <a:ext uri="{FF2B5EF4-FFF2-40B4-BE49-F238E27FC236}">
                <a16:creationId xmlns:a16="http://schemas.microsoft.com/office/drawing/2014/main" id="{1191E33A-E1E8-494A-B7FD-F3A52D611F62}"/>
              </a:ext>
            </a:extLst>
          </p:cNvPr>
          <p:cNvSpPr/>
          <p:nvPr/>
        </p:nvSpPr>
        <p:spPr>
          <a:xfrm>
            <a:off x="288161" y="222353"/>
            <a:ext cx="3095719" cy="24622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Light" panose="020F0302020204030204"/>
                <a:ea typeface="+mn-ea"/>
                <a:cs typeface="+mn-cs"/>
              </a:rPr>
              <a:t>COUNTY LINES, DRUG AND GANG ACTIVITY DASHBOARD</a:t>
            </a:r>
          </a:p>
        </p:txBody>
      </p:sp>
      <p:sp>
        <p:nvSpPr>
          <p:cNvPr id="9" name="Rectangle 8">
            <a:extLst>
              <a:ext uri="{FF2B5EF4-FFF2-40B4-BE49-F238E27FC236}">
                <a16:creationId xmlns:a16="http://schemas.microsoft.com/office/drawing/2014/main" id="{E801C4A0-303B-CC4C-B2CF-807444CD6948}"/>
              </a:ext>
            </a:extLst>
          </p:cNvPr>
          <p:cNvSpPr/>
          <p:nvPr/>
        </p:nvSpPr>
        <p:spPr>
          <a:xfrm>
            <a:off x="3757648" y="938543"/>
            <a:ext cx="2532088" cy="707886"/>
          </a:xfrm>
          <a:prstGeom prst="rect">
            <a:avLst/>
          </a:prstGeom>
          <a:solidFill>
            <a:schemeClr val="accent5">
              <a:lumMod val="20000"/>
              <a:lumOff val="80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How many lines are coming into the town?</a:t>
            </a:r>
          </a:p>
        </p:txBody>
      </p:sp>
      <p:sp>
        <p:nvSpPr>
          <p:cNvPr id="10" name="Rectangle 9">
            <a:extLst>
              <a:ext uri="{FF2B5EF4-FFF2-40B4-BE49-F238E27FC236}">
                <a16:creationId xmlns:a16="http://schemas.microsoft.com/office/drawing/2014/main" id="{2B650CAF-6041-5840-8CC6-868B984EE098}"/>
              </a:ext>
            </a:extLst>
          </p:cNvPr>
          <p:cNvSpPr/>
          <p:nvPr/>
        </p:nvSpPr>
        <p:spPr>
          <a:xfrm>
            <a:off x="7080545" y="938543"/>
            <a:ext cx="1846704" cy="707886"/>
          </a:xfrm>
          <a:prstGeom prst="rect">
            <a:avLst/>
          </a:prstGeom>
          <a:solidFill>
            <a:schemeClr val="accent5">
              <a:lumMod val="20000"/>
              <a:lumOff val="80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Where are they coming from?</a:t>
            </a:r>
          </a:p>
        </p:txBody>
      </p:sp>
      <p:sp>
        <p:nvSpPr>
          <p:cNvPr id="11" name="Rectangle 10">
            <a:extLst>
              <a:ext uri="{FF2B5EF4-FFF2-40B4-BE49-F238E27FC236}">
                <a16:creationId xmlns:a16="http://schemas.microsoft.com/office/drawing/2014/main" id="{89D665D8-3F26-F141-9BC1-C9F4E53E9DE8}"/>
              </a:ext>
            </a:extLst>
          </p:cNvPr>
          <p:cNvSpPr/>
          <p:nvPr/>
        </p:nvSpPr>
        <p:spPr>
          <a:xfrm>
            <a:off x="9011075" y="938543"/>
            <a:ext cx="2425550" cy="707886"/>
          </a:xfrm>
          <a:prstGeom prst="rect">
            <a:avLst/>
          </a:prstGeom>
          <a:solidFill>
            <a:schemeClr val="accent5">
              <a:lumMod val="20000"/>
              <a:lumOff val="80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Is this increasing or decreasing?</a:t>
            </a:r>
          </a:p>
        </p:txBody>
      </p:sp>
      <p:sp>
        <p:nvSpPr>
          <p:cNvPr id="5" name="TextBox 4">
            <a:extLst>
              <a:ext uri="{FF2B5EF4-FFF2-40B4-BE49-F238E27FC236}">
                <a16:creationId xmlns:a16="http://schemas.microsoft.com/office/drawing/2014/main" id="{8FDF20E0-B784-EB41-A8C1-CF9820FB2349}"/>
              </a:ext>
            </a:extLst>
          </p:cNvPr>
          <p:cNvSpPr txBox="1"/>
          <p:nvPr/>
        </p:nvSpPr>
        <p:spPr>
          <a:xfrm>
            <a:off x="2743200" y="1789237"/>
            <a:ext cx="1736035" cy="276999"/>
          </a:xfrm>
          <a:prstGeom prst="rect">
            <a:avLst/>
          </a:prstGeom>
          <a:solidFill>
            <a:schemeClr val="accent3">
              <a:lumMod val="40000"/>
              <a:lumOff val="60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London </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1 line 1group</a:t>
            </a:r>
          </a:p>
        </p:txBody>
      </p:sp>
      <p:sp>
        <p:nvSpPr>
          <p:cNvPr id="12" name="TextBox 11">
            <a:extLst>
              <a:ext uri="{FF2B5EF4-FFF2-40B4-BE49-F238E27FC236}">
                <a16:creationId xmlns:a16="http://schemas.microsoft.com/office/drawing/2014/main" id="{80F78562-1EEF-7F47-BC61-662AE97BD073}"/>
              </a:ext>
            </a:extLst>
          </p:cNvPr>
          <p:cNvSpPr txBox="1"/>
          <p:nvPr/>
        </p:nvSpPr>
        <p:spPr>
          <a:xfrm>
            <a:off x="4797287" y="1789237"/>
            <a:ext cx="2080591" cy="276999"/>
          </a:xfrm>
          <a:prstGeom prst="rect">
            <a:avLst/>
          </a:prstGeom>
          <a:solidFill>
            <a:schemeClr val="accent3">
              <a:lumMod val="40000"/>
              <a:lumOff val="60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Birmingham </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10 lines 3 groups</a:t>
            </a:r>
          </a:p>
        </p:txBody>
      </p:sp>
      <p:sp>
        <p:nvSpPr>
          <p:cNvPr id="13" name="TextBox 12">
            <a:extLst>
              <a:ext uri="{FF2B5EF4-FFF2-40B4-BE49-F238E27FC236}">
                <a16:creationId xmlns:a16="http://schemas.microsoft.com/office/drawing/2014/main" id="{5E074CFE-5B9E-0C48-B09D-CD265B00E6FC}"/>
              </a:ext>
            </a:extLst>
          </p:cNvPr>
          <p:cNvSpPr txBox="1"/>
          <p:nvPr/>
        </p:nvSpPr>
        <p:spPr>
          <a:xfrm>
            <a:off x="7195930" y="1789237"/>
            <a:ext cx="1921566" cy="276999"/>
          </a:xfrm>
          <a:prstGeom prst="rect">
            <a:avLst/>
          </a:prstGeom>
          <a:solidFill>
            <a:schemeClr val="accent3">
              <a:lumMod val="40000"/>
              <a:lumOff val="60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Manchester </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4 lines 1 group</a:t>
            </a:r>
          </a:p>
        </p:txBody>
      </p:sp>
      <p:sp>
        <p:nvSpPr>
          <p:cNvPr id="14" name="TextBox 13">
            <a:extLst>
              <a:ext uri="{FF2B5EF4-FFF2-40B4-BE49-F238E27FC236}">
                <a16:creationId xmlns:a16="http://schemas.microsoft.com/office/drawing/2014/main" id="{953C82F5-3931-5847-AF09-F03A8DB8F806}"/>
              </a:ext>
            </a:extLst>
          </p:cNvPr>
          <p:cNvSpPr txBox="1"/>
          <p:nvPr/>
        </p:nvSpPr>
        <p:spPr>
          <a:xfrm>
            <a:off x="9435547" y="1789237"/>
            <a:ext cx="2001079" cy="276999"/>
          </a:xfrm>
          <a:prstGeom prst="rect">
            <a:avLst/>
          </a:prstGeom>
          <a:solidFill>
            <a:schemeClr val="accent3">
              <a:lumMod val="40000"/>
              <a:lumOff val="60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Merseyside </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6 lines 2 groups</a:t>
            </a:r>
          </a:p>
        </p:txBody>
      </p:sp>
      <p:pic>
        <p:nvPicPr>
          <p:cNvPr id="15" name="Picture 14">
            <a:extLst>
              <a:ext uri="{FF2B5EF4-FFF2-40B4-BE49-F238E27FC236}">
                <a16:creationId xmlns:a16="http://schemas.microsoft.com/office/drawing/2014/main" id="{A8DAC996-E538-6D4C-8669-C38FE7A571E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696592" y="223839"/>
            <a:ext cx="1217595" cy="502101"/>
          </a:xfrm>
          <a:prstGeom prst="rect">
            <a:avLst/>
          </a:prstGeom>
        </p:spPr>
      </p:pic>
      <p:sp>
        <p:nvSpPr>
          <p:cNvPr id="16" name="Rectangle 15">
            <a:extLst>
              <a:ext uri="{FF2B5EF4-FFF2-40B4-BE49-F238E27FC236}">
                <a16:creationId xmlns:a16="http://schemas.microsoft.com/office/drawing/2014/main" id="{6B62BB07-13EA-E348-92BD-23936B83E49A}"/>
              </a:ext>
            </a:extLst>
          </p:cNvPr>
          <p:cNvSpPr/>
          <p:nvPr/>
        </p:nvSpPr>
        <p:spPr>
          <a:xfrm>
            <a:off x="3698854" y="2276459"/>
            <a:ext cx="7737771" cy="400110"/>
          </a:xfrm>
          <a:prstGeom prst="rect">
            <a:avLst/>
          </a:prstGeom>
          <a:solidFill>
            <a:schemeClr val="accent5">
              <a:lumMod val="40000"/>
              <a:lumOff val="60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How many drug arrests in the past month? (Young people and Adults)</a:t>
            </a:r>
          </a:p>
        </p:txBody>
      </p:sp>
      <p:sp>
        <p:nvSpPr>
          <p:cNvPr id="17" name="Rectangle 16">
            <a:extLst>
              <a:ext uri="{FF2B5EF4-FFF2-40B4-BE49-F238E27FC236}">
                <a16:creationId xmlns:a16="http://schemas.microsoft.com/office/drawing/2014/main" id="{D3103CF8-8AB5-A045-AC11-BC2F715D6C2F}"/>
              </a:ext>
            </a:extLst>
          </p:cNvPr>
          <p:cNvSpPr/>
          <p:nvPr/>
        </p:nvSpPr>
        <p:spPr>
          <a:xfrm>
            <a:off x="2758533" y="2276459"/>
            <a:ext cx="940322" cy="400110"/>
          </a:xfrm>
          <a:prstGeom prst="rect">
            <a:avLst/>
          </a:prstGeom>
          <a:solidFill>
            <a:schemeClr val="tx1"/>
          </a:solid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white"/>
                </a:solidFill>
                <a:effectLst/>
                <a:uLnTx/>
                <a:uFillTx/>
                <a:latin typeface="Calibri" panose="020F0502020204030204"/>
                <a:ea typeface="+mn-ea"/>
                <a:cs typeface="+mn-cs"/>
              </a:rPr>
              <a:t>Arrests</a:t>
            </a:r>
          </a:p>
        </p:txBody>
      </p:sp>
      <p:sp>
        <p:nvSpPr>
          <p:cNvPr id="20" name="TextBox 19">
            <a:extLst>
              <a:ext uri="{FF2B5EF4-FFF2-40B4-BE49-F238E27FC236}">
                <a16:creationId xmlns:a16="http://schemas.microsoft.com/office/drawing/2014/main" id="{4A8FECB7-8158-064F-822D-4188A651040A}"/>
              </a:ext>
            </a:extLst>
          </p:cNvPr>
          <p:cNvSpPr txBox="1"/>
          <p:nvPr/>
        </p:nvSpPr>
        <p:spPr>
          <a:xfrm>
            <a:off x="7747259" y="2689351"/>
            <a:ext cx="1998754" cy="52321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Appropriate Adult interviews</a:t>
            </a:r>
          </a:p>
        </p:txBody>
      </p:sp>
      <p:sp>
        <p:nvSpPr>
          <p:cNvPr id="21" name="TextBox 20">
            <a:extLst>
              <a:ext uri="{FF2B5EF4-FFF2-40B4-BE49-F238E27FC236}">
                <a16:creationId xmlns:a16="http://schemas.microsoft.com/office/drawing/2014/main" id="{F9FF6762-DD49-4741-ADFC-51F70717B379}"/>
              </a:ext>
            </a:extLst>
          </p:cNvPr>
          <p:cNvSpPr txBox="1"/>
          <p:nvPr/>
        </p:nvSpPr>
        <p:spPr>
          <a:xfrm>
            <a:off x="7283433" y="2689352"/>
            <a:ext cx="848139"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4</a:t>
            </a:r>
          </a:p>
        </p:txBody>
      </p:sp>
      <p:sp>
        <p:nvSpPr>
          <p:cNvPr id="22" name="Rectangle 21">
            <a:extLst>
              <a:ext uri="{FF2B5EF4-FFF2-40B4-BE49-F238E27FC236}">
                <a16:creationId xmlns:a16="http://schemas.microsoft.com/office/drawing/2014/main" id="{A8ECEC4D-D13D-BA40-A0A9-A080F80C07AB}"/>
              </a:ext>
            </a:extLst>
          </p:cNvPr>
          <p:cNvSpPr/>
          <p:nvPr/>
        </p:nvSpPr>
        <p:spPr>
          <a:xfrm>
            <a:off x="5451918" y="2720129"/>
            <a:ext cx="1405766" cy="52322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Arrests made this month</a:t>
            </a:r>
          </a:p>
        </p:txBody>
      </p:sp>
      <p:sp>
        <p:nvSpPr>
          <p:cNvPr id="23" name="TextBox 22">
            <a:extLst>
              <a:ext uri="{FF2B5EF4-FFF2-40B4-BE49-F238E27FC236}">
                <a16:creationId xmlns:a16="http://schemas.microsoft.com/office/drawing/2014/main" id="{E8526230-C3D2-B348-811A-4B7D2D348F8E}"/>
              </a:ext>
            </a:extLst>
          </p:cNvPr>
          <p:cNvSpPr txBox="1"/>
          <p:nvPr/>
        </p:nvSpPr>
        <p:spPr>
          <a:xfrm>
            <a:off x="4924546" y="2689352"/>
            <a:ext cx="848139"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12</a:t>
            </a:r>
          </a:p>
        </p:txBody>
      </p:sp>
      <p:sp>
        <p:nvSpPr>
          <p:cNvPr id="24" name="Up Arrow 23">
            <a:extLst>
              <a:ext uri="{FF2B5EF4-FFF2-40B4-BE49-F238E27FC236}">
                <a16:creationId xmlns:a16="http://schemas.microsoft.com/office/drawing/2014/main" id="{83D53388-A30F-664D-8101-1EE5D747C3F8}"/>
              </a:ext>
            </a:extLst>
          </p:cNvPr>
          <p:cNvSpPr/>
          <p:nvPr/>
        </p:nvSpPr>
        <p:spPr>
          <a:xfrm>
            <a:off x="4735649" y="2837859"/>
            <a:ext cx="218765" cy="258407"/>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Up Arrow 24">
            <a:extLst>
              <a:ext uri="{FF2B5EF4-FFF2-40B4-BE49-F238E27FC236}">
                <a16:creationId xmlns:a16="http://schemas.microsoft.com/office/drawing/2014/main" id="{658B6304-1690-9E44-9BA5-C6A1D3FCA37B}"/>
              </a:ext>
            </a:extLst>
          </p:cNvPr>
          <p:cNvSpPr/>
          <p:nvPr/>
        </p:nvSpPr>
        <p:spPr>
          <a:xfrm rot="10800000">
            <a:off x="7010752" y="2889172"/>
            <a:ext cx="218765" cy="258407"/>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Up Arrow 25">
            <a:extLst>
              <a:ext uri="{FF2B5EF4-FFF2-40B4-BE49-F238E27FC236}">
                <a16:creationId xmlns:a16="http://schemas.microsoft.com/office/drawing/2014/main" id="{256D601B-F229-454D-92EC-0F4F74DF577B}"/>
              </a:ext>
            </a:extLst>
          </p:cNvPr>
          <p:cNvSpPr/>
          <p:nvPr/>
        </p:nvSpPr>
        <p:spPr>
          <a:xfrm>
            <a:off x="4316842" y="1789237"/>
            <a:ext cx="218765" cy="258407"/>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Up Arrow 26">
            <a:extLst>
              <a:ext uri="{FF2B5EF4-FFF2-40B4-BE49-F238E27FC236}">
                <a16:creationId xmlns:a16="http://schemas.microsoft.com/office/drawing/2014/main" id="{F44B2FC6-FBE8-DC44-B739-B96D91A8C14A}"/>
              </a:ext>
            </a:extLst>
          </p:cNvPr>
          <p:cNvSpPr/>
          <p:nvPr/>
        </p:nvSpPr>
        <p:spPr>
          <a:xfrm>
            <a:off x="6755242" y="1789237"/>
            <a:ext cx="218765" cy="258407"/>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Up Arrow 27">
            <a:extLst>
              <a:ext uri="{FF2B5EF4-FFF2-40B4-BE49-F238E27FC236}">
                <a16:creationId xmlns:a16="http://schemas.microsoft.com/office/drawing/2014/main" id="{5A79CD9A-B730-4448-9B58-FAF6B160F15B}"/>
              </a:ext>
            </a:extLst>
          </p:cNvPr>
          <p:cNvSpPr/>
          <p:nvPr/>
        </p:nvSpPr>
        <p:spPr>
          <a:xfrm>
            <a:off x="8994860" y="1789237"/>
            <a:ext cx="218765" cy="258407"/>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Up Arrow 28">
            <a:extLst>
              <a:ext uri="{FF2B5EF4-FFF2-40B4-BE49-F238E27FC236}">
                <a16:creationId xmlns:a16="http://schemas.microsoft.com/office/drawing/2014/main" id="{C11B9B55-160A-4444-A541-9ACAEACD349D}"/>
              </a:ext>
            </a:extLst>
          </p:cNvPr>
          <p:cNvSpPr/>
          <p:nvPr/>
        </p:nvSpPr>
        <p:spPr>
          <a:xfrm>
            <a:off x="11287486" y="1789237"/>
            <a:ext cx="218765" cy="258407"/>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Rectangle 30">
            <a:extLst>
              <a:ext uri="{FF2B5EF4-FFF2-40B4-BE49-F238E27FC236}">
                <a16:creationId xmlns:a16="http://schemas.microsoft.com/office/drawing/2014/main" id="{DBACAA95-0FA8-4E46-8E83-AE31D8906045}"/>
              </a:ext>
            </a:extLst>
          </p:cNvPr>
          <p:cNvSpPr/>
          <p:nvPr/>
        </p:nvSpPr>
        <p:spPr>
          <a:xfrm>
            <a:off x="418191" y="3403448"/>
            <a:ext cx="940321" cy="400110"/>
          </a:xfrm>
          <a:prstGeom prst="rect">
            <a:avLst/>
          </a:prstGeom>
          <a:solidFill>
            <a:schemeClr val="tx1"/>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white"/>
                </a:solidFill>
                <a:effectLst/>
                <a:uLnTx/>
                <a:uFillTx/>
                <a:latin typeface="Calibri" panose="020F0502020204030204"/>
                <a:ea typeface="+mn-ea"/>
                <a:cs typeface="+mn-cs"/>
              </a:rPr>
              <a:t>Youth</a:t>
            </a:r>
          </a:p>
        </p:txBody>
      </p:sp>
      <p:sp>
        <p:nvSpPr>
          <p:cNvPr id="32" name="Rectangle 31">
            <a:extLst>
              <a:ext uri="{FF2B5EF4-FFF2-40B4-BE49-F238E27FC236}">
                <a16:creationId xmlns:a16="http://schemas.microsoft.com/office/drawing/2014/main" id="{21E8A223-9A9A-904C-BAC6-392D3BCF4992}"/>
              </a:ext>
            </a:extLst>
          </p:cNvPr>
          <p:cNvSpPr/>
          <p:nvPr/>
        </p:nvSpPr>
        <p:spPr>
          <a:xfrm>
            <a:off x="2743200" y="951714"/>
            <a:ext cx="940321" cy="400110"/>
          </a:xfrm>
          <a:prstGeom prst="rect">
            <a:avLst/>
          </a:prstGeom>
          <a:solidFill>
            <a:schemeClr val="tx1"/>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white"/>
                </a:solidFill>
                <a:effectLst/>
                <a:uLnTx/>
                <a:uFillTx/>
                <a:latin typeface="Calibri" panose="020F0502020204030204"/>
                <a:ea typeface="+mn-ea"/>
                <a:cs typeface="+mn-cs"/>
              </a:rPr>
              <a:t>xxx</a:t>
            </a:r>
          </a:p>
        </p:txBody>
      </p:sp>
      <p:sp>
        <p:nvSpPr>
          <p:cNvPr id="33" name="Rectangle 32">
            <a:extLst>
              <a:ext uri="{FF2B5EF4-FFF2-40B4-BE49-F238E27FC236}">
                <a16:creationId xmlns:a16="http://schemas.microsoft.com/office/drawing/2014/main" id="{C852C6D3-E85B-654A-9112-FA36DA5FFD2B}"/>
              </a:ext>
            </a:extLst>
          </p:cNvPr>
          <p:cNvSpPr/>
          <p:nvPr/>
        </p:nvSpPr>
        <p:spPr>
          <a:xfrm>
            <a:off x="1465022" y="3403448"/>
            <a:ext cx="1278178" cy="954107"/>
          </a:xfrm>
          <a:prstGeom prst="rect">
            <a:avLst/>
          </a:prstGeom>
          <a:solidFill>
            <a:schemeClr val="accent5">
              <a:lumMod val="60000"/>
              <a:lumOff val="40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How many juveniles have been identified?</a:t>
            </a:r>
          </a:p>
        </p:txBody>
      </p:sp>
      <p:sp>
        <p:nvSpPr>
          <p:cNvPr id="34" name="Rectangle 33">
            <a:extLst>
              <a:ext uri="{FF2B5EF4-FFF2-40B4-BE49-F238E27FC236}">
                <a16:creationId xmlns:a16="http://schemas.microsoft.com/office/drawing/2014/main" id="{B654D27B-F504-3543-8E23-4AA1DDF225EC}"/>
              </a:ext>
            </a:extLst>
          </p:cNvPr>
          <p:cNvSpPr/>
          <p:nvPr/>
        </p:nvSpPr>
        <p:spPr>
          <a:xfrm>
            <a:off x="2838029" y="3403447"/>
            <a:ext cx="1471843" cy="954107"/>
          </a:xfrm>
          <a:prstGeom prst="rect">
            <a:avLst/>
          </a:prstGeom>
          <a:solidFill>
            <a:schemeClr val="accent5">
              <a:lumMod val="60000"/>
              <a:lumOff val="40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How many PWITS? (possession with intent to supply)</a:t>
            </a:r>
          </a:p>
        </p:txBody>
      </p:sp>
      <p:sp>
        <p:nvSpPr>
          <p:cNvPr id="35" name="Rectangle 34">
            <a:extLst>
              <a:ext uri="{FF2B5EF4-FFF2-40B4-BE49-F238E27FC236}">
                <a16:creationId xmlns:a16="http://schemas.microsoft.com/office/drawing/2014/main" id="{3725FDDA-7542-1C4F-8CD6-26C4CB325734}"/>
              </a:ext>
            </a:extLst>
          </p:cNvPr>
          <p:cNvSpPr/>
          <p:nvPr/>
        </p:nvSpPr>
        <p:spPr>
          <a:xfrm>
            <a:off x="4404701" y="3403448"/>
            <a:ext cx="972683" cy="954107"/>
          </a:xfrm>
          <a:prstGeom prst="rect">
            <a:avLst/>
          </a:prstGeom>
          <a:solidFill>
            <a:schemeClr val="accent5">
              <a:lumMod val="60000"/>
              <a:lumOff val="40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How many from inside the town?</a:t>
            </a:r>
          </a:p>
        </p:txBody>
      </p:sp>
      <p:sp>
        <p:nvSpPr>
          <p:cNvPr id="36" name="Rectangle 35">
            <a:extLst>
              <a:ext uri="{FF2B5EF4-FFF2-40B4-BE49-F238E27FC236}">
                <a16:creationId xmlns:a16="http://schemas.microsoft.com/office/drawing/2014/main" id="{D7A164A0-3FF9-2841-9361-824D63042B77}"/>
              </a:ext>
            </a:extLst>
          </p:cNvPr>
          <p:cNvSpPr/>
          <p:nvPr/>
        </p:nvSpPr>
        <p:spPr>
          <a:xfrm>
            <a:off x="5472213" y="3403447"/>
            <a:ext cx="977494" cy="738664"/>
          </a:xfrm>
          <a:prstGeom prst="rect">
            <a:avLst/>
          </a:prstGeom>
          <a:solidFill>
            <a:schemeClr val="accent5">
              <a:lumMod val="60000"/>
              <a:lumOff val="40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How many from other places?</a:t>
            </a:r>
          </a:p>
        </p:txBody>
      </p:sp>
      <p:sp>
        <p:nvSpPr>
          <p:cNvPr id="37" name="Rectangle 36">
            <a:extLst>
              <a:ext uri="{FF2B5EF4-FFF2-40B4-BE49-F238E27FC236}">
                <a16:creationId xmlns:a16="http://schemas.microsoft.com/office/drawing/2014/main" id="{D42EA122-EA02-3143-AE05-71E1718C26DE}"/>
              </a:ext>
            </a:extLst>
          </p:cNvPr>
          <p:cNvSpPr/>
          <p:nvPr/>
        </p:nvSpPr>
        <p:spPr>
          <a:xfrm>
            <a:off x="6544536" y="3403448"/>
            <a:ext cx="1733726" cy="1384995"/>
          </a:xfrm>
          <a:prstGeom prst="rect">
            <a:avLst/>
          </a:prstGeom>
          <a:solidFill>
            <a:schemeClr val="accent5">
              <a:lumMod val="60000"/>
              <a:lumOff val="40000"/>
            </a:schemeClr>
          </a:solidFill>
        </p:spPr>
        <p:txBody>
          <a:bodyPr wrap="square" r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How many safeguarding  assessments (S17 and S47) have identified Drug/CSE/gang activity?</a:t>
            </a:r>
          </a:p>
        </p:txBody>
      </p:sp>
      <p:sp>
        <p:nvSpPr>
          <p:cNvPr id="38" name="Rectangle 37">
            <a:extLst>
              <a:ext uri="{FF2B5EF4-FFF2-40B4-BE49-F238E27FC236}">
                <a16:creationId xmlns:a16="http://schemas.microsoft.com/office/drawing/2014/main" id="{A7EDAF7F-50B7-7C44-BED7-56A688FFF95E}"/>
              </a:ext>
            </a:extLst>
          </p:cNvPr>
          <p:cNvSpPr/>
          <p:nvPr/>
        </p:nvSpPr>
        <p:spPr>
          <a:xfrm>
            <a:off x="8373091" y="3403448"/>
            <a:ext cx="968263" cy="954107"/>
          </a:xfrm>
          <a:prstGeom prst="rect">
            <a:avLst/>
          </a:prstGeom>
          <a:solidFill>
            <a:schemeClr val="accent5">
              <a:lumMod val="60000"/>
              <a:lumOff val="40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How many referrals to the NRM?</a:t>
            </a:r>
          </a:p>
        </p:txBody>
      </p:sp>
      <p:sp>
        <p:nvSpPr>
          <p:cNvPr id="39" name="TextBox 38">
            <a:extLst>
              <a:ext uri="{FF2B5EF4-FFF2-40B4-BE49-F238E27FC236}">
                <a16:creationId xmlns:a16="http://schemas.microsoft.com/office/drawing/2014/main" id="{74521B03-C6F5-D541-82A3-DAE471D3EF48}"/>
              </a:ext>
            </a:extLst>
          </p:cNvPr>
          <p:cNvSpPr txBox="1"/>
          <p:nvPr/>
        </p:nvSpPr>
        <p:spPr>
          <a:xfrm>
            <a:off x="1910394" y="4357555"/>
            <a:ext cx="848139"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XX</a:t>
            </a:r>
          </a:p>
        </p:txBody>
      </p:sp>
      <p:sp>
        <p:nvSpPr>
          <p:cNvPr id="40" name="Up Arrow 39">
            <a:extLst>
              <a:ext uri="{FF2B5EF4-FFF2-40B4-BE49-F238E27FC236}">
                <a16:creationId xmlns:a16="http://schemas.microsoft.com/office/drawing/2014/main" id="{4C075539-8CC1-174F-A58F-01E21FA7F99E}"/>
              </a:ext>
            </a:extLst>
          </p:cNvPr>
          <p:cNvSpPr/>
          <p:nvPr/>
        </p:nvSpPr>
        <p:spPr>
          <a:xfrm>
            <a:off x="1721497" y="4506062"/>
            <a:ext cx="218765" cy="258407"/>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1" name="TextBox 40">
            <a:extLst>
              <a:ext uri="{FF2B5EF4-FFF2-40B4-BE49-F238E27FC236}">
                <a16:creationId xmlns:a16="http://schemas.microsoft.com/office/drawing/2014/main" id="{1E77F14B-8E8D-304D-8C2E-FCDE89EBD969}"/>
              </a:ext>
            </a:extLst>
          </p:cNvPr>
          <p:cNvSpPr txBox="1"/>
          <p:nvPr/>
        </p:nvSpPr>
        <p:spPr>
          <a:xfrm>
            <a:off x="8809037" y="4400376"/>
            <a:ext cx="393185"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5</a:t>
            </a:r>
          </a:p>
        </p:txBody>
      </p:sp>
      <p:sp>
        <p:nvSpPr>
          <p:cNvPr id="42" name="Up Arrow 41">
            <a:extLst>
              <a:ext uri="{FF2B5EF4-FFF2-40B4-BE49-F238E27FC236}">
                <a16:creationId xmlns:a16="http://schemas.microsoft.com/office/drawing/2014/main" id="{F2CC99B2-FF52-D64C-80E4-9ECB81D62914}"/>
              </a:ext>
            </a:extLst>
          </p:cNvPr>
          <p:cNvSpPr/>
          <p:nvPr/>
        </p:nvSpPr>
        <p:spPr>
          <a:xfrm rot="10800000">
            <a:off x="8626767" y="4581799"/>
            <a:ext cx="218765" cy="258407"/>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 name="TextBox 42">
            <a:extLst>
              <a:ext uri="{FF2B5EF4-FFF2-40B4-BE49-F238E27FC236}">
                <a16:creationId xmlns:a16="http://schemas.microsoft.com/office/drawing/2014/main" id="{151805D1-969C-2D4D-9B4A-58A8F0AEC40A}"/>
              </a:ext>
            </a:extLst>
          </p:cNvPr>
          <p:cNvSpPr txBox="1"/>
          <p:nvPr/>
        </p:nvSpPr>
        <p:spPr>
          <a:xfrm>
            <a:off x="4902306" y="4378414"/>
            <a:ext cx="848139"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X</a:t>
            </a:r>
          </a:p>
        </p:txBody>
      </p:sp>
      <p:sp>
        <p:nvSpPr>
          <p:cNvPr id="44" name="Up Arrow 43">
            <a:extLst>
              <a:ext uri="{FF2B5EF4-FFF2-40B4-BE49-F238E27FC236}">
                <a16:creationId xmlns:a16="http://schemas.microsoft.com/office/drawing/2014/main" id="{8718EB50-4977-5D48-9A41-566CA122F7F6}"/>
              </a:ext>
            </a:extLst>
          </p:cNvPr>
          <p:cNvSpPr/>
          <p:nvPr/>
        </p:nvSpPr>
        <p:spPr>
          <a:xfrm rot="10800000">
            <a:off x="4720036" y="4559837"/>
            <a:ext cx="218765" cy="258407"/>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5" name="TextBox 44">
            <a:extLst>
              <a:ext uri="{FF2B5EF4-FFF2-40B4-BE49-F238E27FC236}">
                <a16:creationId xmlns:a16="http://schemas.microsoft.com/office/drawing/2014/main" id="{F3E14D3C-BF95-5F46-B4A9-1D2336EF6823}"/>
              </a:ext>
            </a:extLst>
          </p:cNvPr>
          <p:cNvSpPr txBox="1"/>
          <p:nvPr/>
        </p:nvSpPr>
        <p:spPr>
          <a:xfrm>
            <a:off x="5907103" y="4400376"/>
            <a:ext cx="848139"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X</a:t>
            </a:r>
          </a:p>
        </p:txBody>
      </p:sp>
      <p:sp>
        <p:nvSpPr>
          <p:cNvPr id="46" name="Up Arrow 45">
            <a:extLst>
              <a:ext uri="{FF2B5EF4-FFF2-40B4-BE49-F238E27FC236}">
                <a16:creationId xmlns:a16="http://schemas.microsoft.com/office/drawing/2014/main" id="{8ECB19C6-B30A-574E-BB85-7087B919DE55}"/>
              </a:ext>
            </a:extLst>
          </p:cNvPr>
          <p:cNvSpPr/>
          <p:nvPr/>
        </p:nvSpPr>
        <p:spPr>
          <a:xfrm rot="10800000">
            <a:off x="5724833" y="4581799"/>
            <a:ext cx="218765" cy="258407"/>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 name="TextBox 46">
            <a:extLst>
              <a:ext uri="{FF2B5EF4-FFF2-40B4-BE49-F238E27FC236}">
                <a16:creationId xmlns:a16="http://schemas.microsoft.com/office/drawing/2014/main" id="{05D01A2B-A714-8948-8551-DE611210B648}"/>
              </a:ext>
            </a:extLst>
          </p:cNvPr>
          <p:cNvSpPr txBox="1"/>
          <p:nvPr/>
        </p:nvSpPr>
        <p:spPr>
          <a:xfrm>
            <a:off x="7269999" y="4692763"/>
            <a:ext cx="848139"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X</a:t>
            </a:r>
          </a:p>
        </p:txBody>
      </p:sp>
      <p:sp>
        <p:nvSpPr>
          <p:cNvPr id="48" name="Up Arrow 47">
            <a:extLst>
              <a:ext uri="{FF2B5EF4-FFF2-40B4-BE49-F238E27FC236}">
                <a16:creationId xmlns:a16="http://schemas.microsoft.com/office/drawing/2014/main" id="{F53C688A-260B-FF44-8404-34CAFF632C8B}"/>
              </a:ext>
            </a:extLst>
          </p:cNvPr>
          <p:cNvSpPr/>
          <p:nvPr/>
        </p:nvSpPr>
        <p:spPr>
          <a:xfrm rot="10800000">
            <a:off x="7087729" y="4874186"/>
            <a:ext cx="218765" cy="258407"/>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9" name="Rectangle 48">
            <a:extLst>
              <a:ext uri="{FF2B5EF4-FFF2-40B4-BE49-F238E27FC236}">
                <a16:creationId xmlns:a16="http://schemas.microsoft.com/office/drawing/2014/main" id="{D6661B52-7F7B-7844-A1CE-F899269E4CA8}"/>
              </a:ext>
            </a:extLst>
          </p:cNvPr>
          <p:cNvSpPr/>
          <p:nvPr/>
        </p:nvSpPr>
        <p:spPr>
          <a:xfrm>
            <a:off x="418191" y="5248277"/>
            <a:ext cx="940321" cy="400110"/>
          </a:xfrm>
          <a:prstGeom prst="rect">
            <a:avLst/>
          </a:prstGeom>
          <a:solidFill>
            <a:schemeClr val="tx1"/>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white"/>
                </a:solidFill>
                <a:effectLst/>
                <a:uLnTx/>
                <a:uFillTx/>
                <a:latin typeface="Calibri" panose="020F0502020204030204"/>
                <a:ea typeface="+mn-ea"/>
                <a:cs typeface="+mn-cs"/>
              </a:rPr>
              <a:t>Adult</a:t>
            </a:r>
          </a:p>
        </p:txBody>
      </p:sp>
      <p:sp>
        <p:nvSpPr>
          <p:cNvPr id="50" name="Rectangle 49">
            <a:extLst>
              <a:ext uri="{FF2B5EF4-FFF2-40B4-BE49-F238E27FC236}">
                <a16:creationId xmlns:a16="http://schemas.microsoft.com/office/drawing/2014/main" id="{44E1F37D-74A8-8741-BE65-D72A7E27C7D6}"/>
              </a:ext>
            </a:extLst>
          </p:cNvPr>
          <p:cNvSpPr/>
          <p:nvPr/>
        </p:nvSpPr>
        <p:spPr>
          <a:xfrm>
            <a:off x="1465022" y="5248277"/>
            <a:ext cx="1410700" cy="954107"/>
          </a:xfrm>
          <a:prstGeom prst="rect">
            <a:avLst/>
          </a:prstGeom>
          <a:solidFill>
            <a:schemeClr val="accent5">
              <a:lumMod val="75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How many cuckooed houses have been identified?</a:t>
            </a:r>
          </a:p>
        </p:txBody>
      </p:sp>
      <p:sp>
        <p:nvSpPr>
          <p:cNvPr id="51" name="Rectangle 50">
            <a:extLst>
              <a:ext uri="{FF2B5EF4-FFF2-40B4-BE49-F238E27FC236}">
                <a16:creationId xmlns:a16="http://schemas.microsoft.com/office/drawing/2014/main" id="{155D68B5-FF59-D64F-B0CF-026C1D1355D4}"/>
              </a:ext>
            </a:extLst>
          </p:cNvPr>
          <p:cNvSpPr/>
          <p:nvPr/>
        </p:nvSpPr>
        <p:spPr>
          <a:xfrm>
            <a:off x="3007391" y="5248277"/>
            <a:ext cx="1640849" cy="954107"/>
          </a:xfrm>
          <a:prstGeom prst="rect">
            <a:avLst/>
          </a:prstGeom>
          <a:solidFill>
            <a:schemeClr val="accent5">
              <a:lumMod val="75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How many have been charged with trafficking/modern slavery offences?</a:t>
            </a:r>
          </a:p>
        </p:txBody>
      </p:sp>
      <p:sp>
        <p:nvSpPr>
          <p:cNvPr id="52" name="Rectangle 51">
            <a:extLst>
              <a:ext uri="{FF2B5EF4-FFF2-40B4-BE49-F238E27FC236}">
                <a16:creationId xmlns:a16="http://schemas.microsoft.com/office/drawing/2014/main" id="{B72165B4-F2D7-2841-B7D2-38CEA71AEEC9}"/>
              </a:ext>
            </a:extLst>
          </p:cNvPr>
          <p:cNvSpPr/>
          <p:nvPr/>
        </p:nvSpPr>
        <p:spPr>
          <a:xfrm>
            <a:off x="4779909" y="5248277"/>
            <a:ext cx="1499872" cy="954107"/>
          </a:xfrm>
          <a:prstGeom prst="rect">
            <a:avLst/>
          </a:prstGeom>
          <a:solidFill>
            <a:schemeClr val="accent5">
              <a:lumMod val="75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How many closure orders have been applied for?</a:t>
            </a:r>
          </a:p>
        </p:txBody>
      </p:sp>
      <p:sp>
        <p:nvSpPr>
          <p:cNvPr id="53" name="TextBox 52">
            <a:extLst>
              <a:ext uri="{FF2B5EF4-FFF2-40B4-BE49-F238E27FC236}">
                <a16:creationId xmlns:a16="http://schemas.microsoft.com/office/drawing/2014/main" id="{1F24FAEB-6D26-BE41-BAE2-EC5F7DCF4797}"/>
              </a:ext>
            </a:extLst>
          </p:cNvPr>
          <p:cNvSpPr txBox="1"/>
          <p:nvPr/>
        </p:nvSpPr>
        <p:spPr>
          <a:xfrm>
            <a:off x="1938094" y="6149246"/>
            <a:ext cx="848139"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34</a:t>
            </a:r>
          </a:p>
        </p:txBody>
      </p:sp>
      <p:sp>
        <p:nvSpPr>
          <p:cNvPr id="54" name="Up Arrow 53">
            <a:extLst>
              <a:ext uri="{FF2B5EF4-FFF2-40B4-BE49-F238E27FC236}">
                <a16:creationId xmlns:a16="http://schemas.microsoft.com/office/drawing/2014/main" id="{4CE5B465-A974-7848-B01A-56A976BE609A}"/>
              </a:ext>
            </a:extLst>
          </p:cNvPr>
          <p:cNvSpPr/>
          <p:nvPr/>
        </p:nvSpPr>
        <p:spPr>
          <a:xfrm>
            <a:off x="1749197" y="6297753"/>
            <a:ext cx="218765" cy="258407"/>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5" name="Rectangle 54">
            <a:extLst>
              <a:ext uri="{FF2B5EF4-FFF2-40B4-BE49-F238E27FC236}">
                <a16:creationId xmlns:a16="http://schemas.microsoft.com/office/drawing/2014/main" id="{2769B76F-3E35-6942-B9A5-C97B1F05C9C3}"/>
              </a:ext>
            </a:extLst>
          </p:cNvPr>
          <p:cNvSpPr/>
          <p:nvPr/>
        </p:nvSpPr>
        <p:spPr>
          <a:xfrm>
            <a:off x="7031026" y="5248277"/>
            <a:ext cx="940321" cy="400110"/>
          </a:xfrm>
          <a:prstGeom prst="rect">
            <a:avLst/>
          </a:prstGeom>
          <a:solidFill>
            <a:schemeClr val="tx1"/>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white"/>
                </a:solidFill>
                <a:effectLst/>
                <a:uLnTx/>
                <a:uFillTx/>
                <a:latin typeface="Calibri" panose="020F0502020204030204"/>
                <a:ea typeface="+mn-ea"/>
                <a:cs typeface="+mn-cs"/>
              </a:rPr>
              <a:t>Health</a:t>
            </a:r>
          </a:p>
        </p:txBody>
      </p:sp>
      <p:sp>
        <p:nvSpPr>
          <p:cNvPr id="56" name="Rectangle 55">
            <a:extLst>
              <a:ext uri="{FF2B5EF4-FFF2-40B4-BE49-F238E27FC236}">
                <a16:creationId xmlns:a16="http://schemas.microsoft.com/office/drawing/2014/main" id="{14F0741B-8985-B74A-B9BB-C4DE6B2F58D5}"/>
              </a:ext>
            </a:extLst>
          </p:cNvPr>
          <p:cNvSpPr/>
          <p:nvPr/>
        </p:nvSpPr>
        <p:spPr>
          <a:xfrm>
            <a:off x="8077856" y="5248277"/>
            <a:ext cx="2008899" cy="954107"/>
          </a:xfrm>
          <a:prstGeom prst="rect">
            <a:avLst/>
          </a:prstGeom>
          <a:solidFill>
            <a:schemeClr val="accent5">
              <a:lumMod val="50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w="0"/>
                <a:solidFill>
                  <a:prstClr val="white"/>
                </a:solidFill>
                <a:effectLst>
                  <a:outerShdw blurRad="38100" dist="19050" dir="2700000" algn="tl" rotWithShape="0">
                    <a:prstClr val="black">
                      <a:alpha val="40000"/>
                    </a:prstClr>
                  </a:outerShdw>
                </a:effectLst>
                <a:uLnTx/>
                <a:uFillTx/>
                <a:latin typeface="Calibri" panose="020F0502020204030204"/>
                <a:ea typeface="+mn-ea"/>
                <a:cs typeface="+mn-cs"/>
              </a:rPr>
              <a:t>How many  knife /Gun wounding appearing at frontline health services (A &amp; E)  </a:t>
            </a:r>
          </a:p>
        </p:txBody>
      </p:sp>
      <p:sp>
        <p:nvSpPr>
          <p:cNvPr id="57" name="TextBox 56">
            <a:extLst>
              <a:ext uri="{FF2B5EF4-FFF2-40B4-BE49-F238E27FC236}">
                <a16:creationId xmlns:a16="http://schemas.microsoft.com/office/drawing/2014/main" id="{52852FC9-1E99-A044-9A2F-ECB5BF8CB864}"/>
              </a:ext>
            </a:extLst>
          </p:cNvPr>
          <p:cNvSpPr txBox="1"/>
          <p:nvPr/>
        </p:nvSpPr>
        <p:spPr>
          <a:xfrm>
            <a:off x="3478092" y="4398021"/>
            <a:ext cx="848139"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4</a:t>
            </a:r>
          </a:p>
        </p:txBody>
      </p:sp>
      <p:sp>
        <p:nvSpPr>
          <p:cNvPr id="58" name="Up Arrow 57">
            <a:extLst>
              <a:ext uri="{FF2B5EF4-FFF2-40B4-BE49-F238E27FC236}">
                <a16:creationId xmlns:a16="http://schemas.microsoft.com/office/drawing/2014/main" id="{CCC6F409-3B7F-F643-AFA2-B73D89A64CB7}"/>
              </a:ext>
            </a:extLst>
          </p:cNvPr>
          <p:cNvSpPr/>
          <p:nvPr/>
        </p:nvSpPr>
        <p:spPr>
          <a:xfrm>
            <a:off x="3289195" y="4546528"/>
            <a:ext cx="218765" cy="258407"/>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9" name="TextBox 58">
            <a:extLst>
              <a:ext uri="{FF2B5EF4-FFF2-40B4-BE49-F238E27FC236}">
                <a16:creationId xmlns:a16="http://schemas.microsoft.com/office/drawing/2014/main" id="{8BDBA02C-6D1F-CE4E-B45D-78F6D1C163FC}"/>
              </a:ext>
            </a:extLst>
          </p:cNvPr>
          <p:cNvSpPr txBox="1"/>
          <p:nvPr/>
        </p:nvSpPr>
        <p:spPr>
          <a:xfrm>
            <a:off x="3647624" y="6149246"/>
            <a:ext cx="848139"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4</a:t>
            </a:r>
          </a:p>
        </p:txBody>
      </p:sp>
      <p:sp>
        <p:nvSpPr>
          <p:cNvPr id="61" name="TextBox 60">
            <a:extLst>
              <a:ext uri="{FF2B5EF4-FFF2-40B4-BE49-F238E27FC236}">
                <a16:creationId xmlns:a16="http://schemas.microsoft.com/office/drawing/2014/main" id="{35B6A3EA-BEA0-FC46-8E02-7FB54F52A2CA}"/>
              </a:ext>
            </a:extLst>
          </p:cNvPr>
          <p:cNvSpPr txBox="1"/>
          <p:nvPr/>
        </p:nvSpPr>
        <p:spPr>
          <a:xfrm>
            <a:off x="5233152" y="6149246"/>
            <a:ext cx="848139"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2</a:t>
            </a:r>
          </a:p>
        </p:txBody>
      </p:sp>
      <p:sp>
        <p:nvSpPr>
          <p:cNvPr id="63" name="TextBox 62">
            <a:extLst>
              <a:ext uri="{FF2B5EF4-FFF2-40B4-BE49-F238E27FC236}">
                <a16:creationId xmlns:a16="http://schemas.microsoft.com/office/drawing/2014/main" id="{60BF9BDE-C178-004B-BAAF-2C3084EB6C09}"/>
              </a:ext>
            </a:extLst>
          </p:cNvPr>
          <p:cNvSpPr txBox="1"/>
          <p:nvPr/>
        </p:nvSpPr>
        <p:spPr>
          <a:xfrm>
            <a:off x="6303640" y="952300"/>
            <a:ext cx="656463" cy="584775"/>
          </a:xfrm>
          <a:prstGeom prst="rect">
            <a:avLst/>
          </a:prstGeom>
          <a:solidFill>
            <a:schemeClr val="accent5">
              <a:lumMod val="50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Calibri" panose="020F0502020204030204"/>
                <a:ea typeface="+mn-ea"/>
                <a:cs typeface="+mn-cs"/>
              </a:rPr>
              <a:t>21</a:t>
            </a:r>
          </a:p>
        </p:txBody>
      </p:sp>
      <p:sp>
        <p:nvSpPr>
          <p:cNvPr id="64" name="TextBox 63">
            <a:extLst>
              <a:ext uri="{FF2B5EF4-FFF2-40B4-BE49-F238E27FC236}">
                <a16:creationId xmlns:a16="http://schemas.microsoft.com/office/drawing/2014/main" id="{EF4BD218-66CE-F042-8CF7-A869848F0AE9}"/>
              </a:ext>
            </a:extLst>
          </p:cNvPr>
          <p:cNvSpPr txBox="1"/>
          <p:nvPr/>
        </p:nvSpPr>
        <p:spPr>
          <a:xfrm>
            <a:off x="8864248" y="6149246"/>
            <a:ext cx="848139"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2</a:t>
            </a:r>
          </a:p>
        </p:txBody>
      </p:sp>
      <p:sp>
        <p:nvSpPr>
          <p:cNvPr id="60" name="Rectangle 59">
            <a:extLst>
              <a:ext uri="{FF2B5EF4-FFF2-40B4-BE49-F238E27FC236}">
                <a16:creationId xmlns:a16="http://schemas.microsoft.com/office/drawing/2014/main" id="{A7EDAF7F-50B7-7C44-BED7-56A688FFF95E}"/>
              </a:ext>
            </a:extLst>
          </p:cNvPr>
          <p:cNvSpPr/>
          <p:nvPr/>
        </p:nvSpPr>
        <p:spPr>
          <a:xfrm>
            <a:off x="9436183" y="3403449"/>
            <a:ext cx="1415898" cy="1384995"/>
          </a:xfrm>
          <a:prstGeom prst="rect">
            <a:avLst/>
          </a:prstGeom>
          <a:solidFill>
            <a:schemeClr val="accent5">
              <a:lumMod val="60000"/>
              <a:lumOff val="40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Missing from Education (missing from school on a regular or consistent basis)</a:t>
            </a:r>
          </a:p>
        </p:txBody>
      </p:sp>
      <p:sp>
        <p:nvSpPr>
          <p:cNvPr id="62" name="Rectangle 61">
            <a:extLst>
              <a:ext uri="{FF2B5EF4-FFF2-40B4-BE49-F238E27FC236}">
                <a16:creationId xmlns:a16="http://schemas.microsoft.com/office/drawing/2014/main" id="{A7EDAF7F-50B7-7C44-BED7-56A688FFF95E}"/>
              </a:ext>
            </a:extLst>
          </p:cNvPr>
          <p:cNvSpPr/>
          <p:nvPr/>
        </p:nvSpPr>
        <p:spPr>
          <a:xfrm>
            <a:off x="10946912" y="3403448"/>
            <a:ext cx="1033422" cy="954107"/>
          </a:xfrm>
          <a:prstGeom prst="rect">
            <a:avLst/>
          </a:prstGeom>
          <a:solidFill>
            <a:schemeClr val="accent5">
              <a:lumMod val="60000"/>
              <a:lumOff val="40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Missing from Home (more than 3 times)</a:t>
            </a:r>
          </a:p>
        </p:txBody>
      </p:sp>
      <p:sp>
        <p:nvSpPr>
          <p:cNvPr id="65" name="TextBox 64">
            <a:extLst>
              <a:ext uri="{FF2B5EF4-FFF2-40B4-BE49-F238E27FC236}">
                <a16:creationId xmlns:a16="http://schemas.microsoft.com/office/drawing/2014/main" id="{151805D1-969C-2D4D-9B4A-58A8F0AEC40A}"/>
              </a:ext>
            </a:extLst>
          </p:cNvPr>
          <p:cNvSpPr txBox="1"/>
          <p:nvPr/>
        </p:nvSpPr>
        <p:spPr>
          <a:xfrm>
            <a:off x="10056440" y="4725144"/>
            <a:ext cx="848139"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X</a:t>
            </a:r>
          </a:p>
        </p:txBody>
      </p:sp>
      <p:sp>
        <p:nvSpPr>
          <p:cNvPr id="66" name="Up Arrow 65">
            <a:extLst>
              <a:ext uri="{FF2B5EF4-FFF2-40B4-BE49-F238E27FC236}">
                <a16:creationId xmlns:a16="http://schemas.microsoft.com/office/drawing/2014/main" id="{8718EB50-4977-5D48-9A41-566CA122F7F6}"/>
              </a:ext>
            </a:extLst>
          </p:cNvPr>
          <p:cNvSpPr/>
          <p:nvPr/>
        </p:nvSpPr>
        <p:spPr>
          <a:xfrm rot="10800000">
            <a:off x="9874170" y="4906567"/>
            <a:ext cx="218765" cy="258407"/>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7" name="TextBox 66">
            <a:extLst>
              <a:ext uri="{FF2B5EF4-FFF2-40B4-BE49-F238E27FC236}">
                <a16:creationId xmlns:a16="http://schemas.microsoft.com/office/drawing/2014/main" id="{151805D1-969C-2D4D-9B4A-58A8F0AEC40A}"/>
              </a:ext>
            </a:extLst>
          </p:cNvPr>
          <p:cNvSpPr txBox="1"/>
          <p:nvPr/>
        </p:nvSpPr>
        <p:spPr>
          <a:xfrm>
            <a:off x="11424592" y="4301444"/>
            <a:ext cx="848139"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X</a:t>
            </a:r>
          </a:p>
        </p:txBody>
      </p:sp>
      <p:sp>
        <p:nvSpPr>
          <p:cNvPr id="68" name="Up Arrow 67">
            <a:extLst>
              <a:ext uri="{FF2B5EF4-FFF2-40B4-BE49-F238E27FC236}">
                <a16:creationId xmlns:a16="http://schemas.microsoft.com/office/drawing/2014/main" id="{8718EB50-4977-5D48-9A41-566CA122F7F6}"/>
              </a:ext>
            </a:extLst>
          </p:cNvPr>
          <p:cNvSpPr/>
          <p:nvPr/>
        </p:nvSpPr>
        <p:spPr>
          <a:xfrm rot="10800000">
            <a:off x="11242322" y="4482867"/>
            <a:ext cx="218765" cy="258407"/>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61686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Pie 45">
            <a:extLst>
              <a:ext uri="{FF2B5EF4-FFF2-40B4-BE49-F238E27FC236}">
                <a16:creationId xmlns:a16="http://schemas.microsoft.com/office/drawing/2014/main" id="{38D7E006-6A31-E348-9C40-334A5F8555A1}"/>
              </a:ext>
            </a:extLst>
          </p:cNvPr>
          <p:cNvSpPr/>
          <p:nvPr/>
        </p:nvSpPr>
        <p:spPr>
          <a:xfrm rot="5400000">
            <a:off x="4428696" y="860487"/>
            <a:ext cx="4260531" cy="4496283"/>
          </a:xfrm>
          <a:prstGeom prst="pie">
            <a:avLst>
              <a:gd name="adj1" fmla="val 5527268"/>
              <a:gd name="adj2" fmla="val 16199999"/>
            </a:avLst>
          </a:prstGeom>
          <a:solidFill>
            <a:schemeClr val="accent3">
              <a:alpha val="4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7" name="Pie 46">
            <a:extLst>
              <a:ext uri="{FF2B5EF4-FFF2-40B4-BE49-F238E27FC236}">
                <a16:creationId xmlns:a16="http://schemas.microsoft.com/office/drawing/2014/main" id="{DD863850-14DF-1748-AE5F-00DF4B337F1D}"/>
              </a:ext>
            </a:extLst>
          </p:cNvPr>
          <p:cNvSpPr/>
          <p:nvPr/>
        </p:nvSpPr>
        <p:spPr>
          <a:xfrm rot="16200000">
            <a:off x="4310822" y="1132308"/>
            <a:ext cx="4475915" cy="4475915"/>
          </a:xfrm>
          <a:prstGeom prst="pie">
            <a:avLst>
              <a:gd name="adj1" fmla="val 5524681"/>
              <a:gd name="adj2" fmla="val 16166677"/>
            </a:avLst>
          </a:prstGeom>
          <a:solidFill>
            <a:schemeClr val="accent3">
              <a:alpha val="4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1" name="TextBox 50">
            <a:extLst>
              <a:ext uri="{FF2B5EF4-FFF2-40B4-BE49-F238E27FC236}">
                <a16:creationId xmlns:a16="http://schemas.microsoft.com/office/drawing/2014/main" id="{817D540A-F2CD-2C49-BE9E-E08892CEE008}"/>
              </a:ext>
            </a:extLst>
          </p:cNvPr>
          <p:cNvSpPr txBox="1"/>
          <p:nvPr/>
        </p:nvSpPr>
        <p:spPr>
          <a:xfrm>
            <a:off x="5782303" y="1517874"/>
            <a:ext cx="1532954" cy="101566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VUNERABLE YOUNG PEOPLE</a:t>
            </a:r>
          </a:p>
        </p:txBody>
      </p:sp>
      <p:sp>
        <p:nvSpPr>
          <p:cNvPr id="52" name="TextBox 51">
            <a:extLst>
              <a:ext uri="{FF2B5EF4-FFF2-40B4-BE49-F238E27FC236}">
                <a16:creationId xmlns:a16="http://schemas.microsoft.com/office/drawing/2014/main" id="{E7EEB0FB-58D3-6049-9DE2-8CDC5FABAE94}"/>
              </a:ext>
            </a:extLst>
          </p:cNvPr>
          <p:cNvSpPr txBox="1"/>
          <p:nvPr/>
        </p:nvSpPr>
        <p:spPr>
          <a:xfrm>
            <a:off x="5782303" y="4246326"/>
            <a:ext cx="1532954"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VUNERABLE ADULTS</a:t>
            </a:r>
          </a:p>
        </p:txBody>
      </p:sp>
      <p:sp>
        <p:nvSpPr>
          <p:cNvPr id="53" name="Rectangle 52">
            <a:extLst>
              <a:ext uri="{FF2B5EF4-FFF2-40B4-BE49-F238E27FC236}">
                <a16:creationId xmlns:a16="http://schemas.microsoft.com/office/drawing/2014/main" id="{40CB4C56-9EF9-9740-B289-D0A9E62E92DE}"/>
              </a:ext>
            </a:extLst>
          </p:cNvPr>
          <p:cNvSpPr/>
          <p:nvPr/>
        </p:nvSpPr>
        <p:spPr>
          <a:xfrm>
            <a:off x="4167792" y="2894113"/>
            <a:ext cx="4719322" cy="617953"/>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VULNERABLE ADULTS (18-25)</a:t>
            </a:r>
          </a:p>
        </p:txBody>
      </p:sp>
      <p:sp>
        <p:nvSpPr>
          <p:cNvPr id="54" name="Oval 53">
            <a:extLst>
              <a:ext uri="{FF2B5EF4-FFF2-40B4-BE49-F238E27FC236}">
                <a16:creationId xmlns:a16="http://schemas.microsoft.com/office/drawing/2014/main" id="{C368D095-E829-3F4C-A117-2C71EDE59B8B}"/>
              </a:ext>
            </a:extLst>
          </p:cNvPr>
          <p:cNvSpPr/>
          <p:nvPr/>
        </p:nvSpPr>
        <p:spPr>
          <a:xfrm>
            <a:off x="7315257" y="2499273"/>
            <a:ext cx="1737360" cy="1737360"/>
          </a:xfrm>
          <a:prstGeom prst="ellipse">
            <a:avLst/>
          </a:prstGeom>
          <a:solidFill>
            <a:srgbClr val="FF0000">
              <a:alpha val="60000"/>
            </a:srgb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Calibri" panose="020F0502020204030204"/>
                <a:ea typeface="+mn-ea"/>
                <a:cs typeface="+mn-cs"/>
              </a:rPr>
              <a:t>Criminal Exploitation </a:t>
            </a:r>
          </a:p>
        </p:txBody>
      </p:sp>
      <p:sp>
        <p:nvSpPr>
          <p:cNvPr id="55" name="Oval 54">
            <a:extLst>
              <a:ext uri="{FF2B5EF4-FFF2-40B4-BE49-F238E27FC236}">
                <a16:creationId xmlns:a16="http://schemas.microsoft.com/office/drawing/2014/main" id="{3421DBFB-7106-5648-80FC-C1F2F92AA013}"/>
              </a:ext>
            </a:extLst>
          </p:cNvPr>
          <p:cNvSpPr/>
          <p:nvPr/>
        </p:nvSpPr>
        <p:spPr>
          <a:xfrm>
            <a:off x="7315257" y="4123550"/>
            <a:ext cx="1737360" cy="1737360"/>
          </a:xfrm>
          <a:prstGeom prst="ellipse">
            <a:avLst/>
          </a:prstGeom>
          <a:solidFill>
            <a:srgbClr val="FF0000">
              <a:alpha val="60000"/>
            </a:srgb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rPr>
              <a:t>Modern Slavery</a:t>
            </a:r>
          </a:p>
        </p:txBody>
      </p:sp>
      <p:sp>
        <p:nvSpPr>
          <p:cNvPr id="57" name="Oval 56">
            <a:extLst>
              <a:ext uri="{FF2B5EF4-FFF2-40B4-BE49-F238E27FC236}">
                <a16:creationId xmlns:a16="http://schemas.microsoft.com/office/drawing/2014/main" id="{78E0F791-A495-9B47-B182-62671F0F7D7B}"/>
              </a:ext>
            </a:extLst>
          </p:cNvPr>
          <p:cNvSpPr/>
          <p:nvPr/>
        </p:nvSpPr>
        <p:spPr>
          <a:xfrm>
            <a:off x="7329803" y="865817"/>
            <a:ext cx="1737360" cy="1737360"/>
          </a:xfrm>
          <a:prstGeom prst="ellipse">
            <a:avLst/>
          </a:prstGeom>
          <a:solidFill>
            <a:srgbClr val="FF0000">
              <a:alpha val="60000"/>
            </a:srgb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Calibri" panose="020F0502020204030204"/>
                <a:ea typeface="+mn-ea"/>
                <a:cs typeface="+mn-cs"/>
              </a:rPr>
              <a:t>Child Sexual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Calibri" panose="020F0502020204030204"/>
                <a:ea typeface="+mn-ea"/>
                <a:cs typeface="+mn-cs"/>
              </a:rPr>
              <a:t>Exploitation</a:t>
            </a:r>
          </a:p>
        </p:txBody>
      </p:sp>
      <p:grpSp>
        <p:nvGrpSpPr>
          <p:cNvPr id="5" name="Group 4">
            <a:extLst>
              <a:ext uri="{FF2B5EF4-FFF2-40B4-BE49-F238E27FC236}">
                <a16:creationId xmlns:a16="http://schemas.microsoft.com/office/drawing/2014/main" id="{C3375D20-4DE4-844B-9094-D8F678CFEEEB}"/>
              </a:ext>
            </a:extLst>
          </p:cNvPr>
          <p:cNvGrpSpPr/>
          <p:nvPr/>
        </p:nvGrpSpPr>
        <p:grpSpPr>
          <a:xfrm>
            <a:off x="3117191" y="0"/>
            <a:ext cx="2934929" cy="6858000"/>
            <a:chOff x="3115624" y="0"/>
            <a:chExt cx="2934929" cy="6858000"/>
          </a:xfrm>
        </p:grpSpPr>
        <p:sp>
          <p:nvSpPr>
            <p:cNvPr id="22" name="Rectangle 21">
              <a:extLst>
                <a:ext uri="{FF2B5EF4-FFF2-40B4-BE49-F238E27FC236}">
                  <a16:creationId xmlns:a16="http://schemas.microsoft.com/office/drawing/2014/main" id="{1CFC1CE6-1F00-3B49-9E61-C6AFEE8D3244}"/>
                </a:ext>
              </a:extLst>
            </p:cNvPr>
            <p:cNvSpPr/>
            <p:nvPr/>
          </p:nvSpPr>
          <p:spPr>
            <a:xfrm>
              <a:off x="3115624" y="0"/>
              <a:ext cx="2934929" cy="6858000"/>
            </a:xfrm>
            <a:prstGeom prst="rect">
              <a:avLst/>
            </a:prstGeom>
            <a:solidFill>
              <a:srgbClr val="FFC000">
                <a:alpha val="8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TextBox 28">
              <a:extLst>
                <a:ext uri="{FF2B5EF4-FFF2-40B4-BE49-F238E27FC236}">
                  <a16:creationId xmlns:a16="http://schemas.microsoft.com/office/drawing/2014/main" id="{CEF28DD8-7ACF-2A43-BC85-68F2009D0A9D}"/>
                </a:ext>
              </a:extLst>
            </p:cNvPr>
            <p:cNvSpPr txBox="1"/>
            <p:nvPr/>
          </p:nvSpPr>
          <p:spPr>
            <a:xfrm>
              <a:off x="3459516" y="2053296"/>
              <a:ext cx="2334999" cy="424731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sng" strike="noStrike" kern="1200" cap="none" spc="0" normalizeH="0" baseline="0" noProof="0" dirty="0">
                  <a:ln>
                    <a:noFill/>
                  </a:ln>
                  <a:solidFill>
                    <a:prstClr val="black"/>
                  </a:solidFill>
                  <a:effectLst/>
                  <a:uLnTx/>
                  <a:uFillTx/>
                  <a:latin typeface="Calibri" panose="020F0502020204030204"/>
                  <a:ea typeface="+mn-ea"/>
                  <a:cs typeface="+mn-cs"/>
                </a:rPr>
                <a:t>LSCB</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sng" strike="noStrike" kern="1200" cap="none" spc="0" normalizeH="0" baseline="0" noProof="0" dirty="0">
                  <a:ln>
                    <a:noFill/>
                  </a:ln>
                  <a:solidFill>
                    <a:prstClr val="black"/>
                  </a:solidFill>
                  <a:effectLst/>
                  <a:uLnTx/>
                  <a:uFillTx/>
                  <a:latin typeface="Calibri" panose="020F0502020204030204"/>
                  <a:ea typeface="+mn-ea"/>
                  <a:cs typeface="+mn-cs"/>
                </a:rPr>
                <a:t>ACTIVITY</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New Risk Assessment Tool (CE + CSE) to ensure capture of those being targeted.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Education and training for young people and staff in youth / schools and community agencies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Referrals to NRM</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Specialist staff working with young people (OP CENSOR)</a:t>
              </a:r>
            </a:p>
          </p:txBody>
        </p:sp>
      </p:grpSp>
      <p:grpSp>
        <p:nvGrpSpPr>
          <p:cNvPr id="2" name="Group 1">
            <a:extLst>
              <a:ext uri="{FF2B5EF4-FFF2-40B4-BE49-F238E27FC236}">
                <a16:creationId xmlns:a16="http://schemas.microsoft.com/office/drawing/2014/main" id="{AF0C4A6B-8CB6-804A-BC48-39F61126D17C}"/>
              </a:ext>
            </a:extLst>
          </p:cNvPr>
          <p:cNvGrpSpPr/>
          <p:nvPr/>
        </p:nvGrpSpPr>
        <p:grpSpPr>
          <a:xfrm>
            <a:off x="6133801" y="0"/>
            <a:ext cx="2934929" cy="6858000"/>
            <a:chOff x="6132234" y="0"/>
            <a:chExt cx="2934929" cy="6858000"/>
          </a:xfrm>
        </p:grpSpPr>
        <p:sp>
          <p:nvSpPr>
            <p:cNvPr id="24" name="Rectangle 23">
              <a:extLst>
                <a:ext uri="{FF2B5EF4-FFF2-40B4-BE49-F238E27FC236}">
                  <a16:creationId xmlns:a16="http://schemas.microsoft.com/office/drawing/2014/main" id="{05589626-639E-8548-AFA2-11EEFB82D2CF}"/>
                </a:ext>
              </a:extLst>
            </p:cNvPr>
            <p:cNvSpPr/>
            <p:nvPr/>
          </p:nvSpPr>
          <p:spPr>
            <a:xfrm>
              <a:off x="6132234" y="0"/>
              <a:ext cx="2934929" cy="6858000"/>
            </a:xfrm>
            <a:prstGeom prst="rect">
              <a:avLst/>
            </a:prstGeom>
            <a:solidFill>
              <a:srgbClr val="FFC000">
                <a:alpha val="8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TextBox 29">
              <a:extLst>
                <a:ext uri="{FF2B5EF4-FFF2-40B4-BE49-F238E27FC236}">
                  <a16:creationId xmlns:a16="http://schemas.microsoft.com/office/drawing/2014/main" id="{DEE8AEE9-4C04-A44D-919A-F8C99AF20D88}"/>
                </a:ext>
              </a:extLst>
            </p:cNvPr>
            <p:cNvSpPr txBox="1"/>
            <p:nvPr/>
          </p:nvSpPr>
          <p:spPr>
            <a:xfrm>
              <a:off x="6468317" y="2013604"/>
              <a:ext cx="2359596" cy="424731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sng" strike="noStrike" kern="1200" cap="none" spc="0" normalizeH="0" baseline="0" noProof="0" dirty="0">
                  <a:ln>
                    <a:noFill/>
                  </a:ln>
                  <a:solidFill>
                    <a:prstClr val="black"/>
                  </a:solidFill>
                  <a:effectLst/>
                  <a:uLnTx/>
                  <a:uFillTx/>
                  <a:latin typeface="Calibri" panose="020F0502020204030204"/>
                  <a:ea typeface="+mn-ea"/>
                  <a:cs typeface="+mn-cs"/>
                </a:rPr>
                <a:t>SAB</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sng" strike="noStrike" kern="1200" cap="none" spc="0" normalizeH="0" baseline="0" noProof="0" dirty="0">
                  <a:ln>
                    <a:noFill/>
                  </a:ln>
                  <a:solidFill>
                    <a:prstClr val="black"/>
                  </a:solidFill>
                  <a:effectLst/>
                  <a:uLnTx/>
                  <a:uFillTx/>
                  <a:latin typeface="Calibri" panose="020F0502020204030204"/>
                  <a:ea typeface="+mn-ea"/>
                  <a:cs typeface="+mn-cs"/>
                </a:rPr>
                <a:t>ACTIVITY</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Training on Gangs/modern slavery and criminal exploitation for; all housing workers, voluntary staff,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Specialist adult social care worker to work with vulnerable adults involved in CL</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Developing new Risk Assessment Tool to capture vulnerable adults at risk ( </a:t>
              </a:r>
              <a:r>
                <a:rPr kumimoji="0" lang="en-US" sz="1400" b="1" i="0" u="none" strike="noStrike" kern="1200" cap="none" spc="0" normalizeH="0" baseline="0" noProof="0" dirty="0" err="1">
                  <a:ln>
                    <a:noFill/>
                  </a:ln>
                  <a:solidFill>
                    <a:prstClr val="black"/>
                  </a:solidFill>
                  <a:effectLst/>
                  <a:uLnTx/>
                  <a:uFillTx/>
                  <a:latin typeface="Calibri" panose="020F0502020204030204"/>
                  <a:ea typeface="+mn-ea"/>
                  <a:cs typeface="+mn-cs"/>
                </a:rPr>
                <a:t>eg</a:t>
              </a: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 cuckooing)</a:t>
              </a:r>
            </a:p>
          </p:txBody>
        </p:sp>
      </p:grpSp>
      <p:sp>
        <p:nvSpPr>
          <p:cNvPr id="26" name="Oval 25">
            <a:extLst>
              <a:ext uri="{FF2B5EF4-FFF2-40B4-BE49-F238E27FC236}">
                <a16:creationId xmlns:a16="http://schemas.microsoft.com/office/drawing/2014/main" id="{4D300386-D568-D649-B4C3-74D8AF0000DC}"/>
              </a:ext>
            </a:extLst>
          </p:cNvPr>
          <p:cNvSpPr/>
          <p:nvPr/>
        </p:nvSpPr>
        <p:spPr>
          <a:xfrm>
            <a:off x="754540" y="2865735"/>
            <a:ext cx="1138235" cy="1138235"/>
          </a:xfrm>
          <a:prstGeom prst="ellipse">
            <a:avLst/>
          </a:prstGeom>
          <a:solidFill>
            <a:schemeClr val="tx1">
              <a:lumMod val="95000"/>
              <a:lumOff val="5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TextBox 27">
            <a:extLst>
              <a:ext uri="{FF2B5EF4-FFF2-40B4-BE49-F238E27FC236}">
                <a16:creationId xmlns:a16="http://schemas.microsoft.com/office/drawing/2014/main" id="{CC0DA3DB-034E-9347-96D1-46A6417F7862}"/>
              </a:ext>
            </a:extLst>
          </p:cNvPr>
          <p:cNvSpPr txBox="1"/>
          <p:nvPr/>
        </p:nvSpPr>
        <p:spPr>
          <a:xfrm>
            <a:off x="938775" y="3250186"/>
            <a:ext cx="769762"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rPr>
              <a:t>Gangs</a:t>
            </a:r>
          </a:p>
        </p:txBody>
      </p:sp>
      <p:grpSp>
        <p:nvGrpSpPr>
          <p:cNvPr id="4" name="Group 3">
            <a:extLst>
              <a:ext uri="{FF2B5EF4-FFF2-40B4-BE49-F238E27FC236}">
                <a16:creationId xmlns:a16="http://schemas.microsoft.com/office/drawing/2014/main" id="{F5E3787D-DAB0-694A-9E3D-3C52EBBB7C30}"/>
              </a:ext>
            </a:extLst>
          </p:cNvPr>
          <p:cNvGrpSpPr/>
          <p:nvPr/>
        </p:nvGrpSpPr>
        <p:grpSpPr>
          <a:xfrm>
            <a:off x="9199919" y="0"/>
            <a:ext cx="2934929" cy="6858000"/>
            <a:chOff x="9198352" y="0"/>
            <a:chExt cx="2934929" cy="6858000"/>
          </a:xfrm>
        </p:grpSpPr>
        <p:sp>
          <p:nvSpPr>
            <p:cNvPr id="25" name="Rectangle 24">
              <a:extLst>
                <a:ext uri="{FF2B5EF4-FFF2-40B4-BE49-F238E27FC236}">
                  <a16:creationId xmlns:a16="http://schemas.microsoft.com/office/drawing/2014/main" id="{25C54345-0432-4A4E-A04A-CA7F09B47927}"/>
                </a:ext>
              </a:extLst>
            </p:cNvPr>
            <p:cNvSpPr/>
            <p:nvPr/>
          </p:nvSpPr>
          <p:spPr>
            <a:xfrm>
              <a:off x="9198352" y="0"/>
              <a:ext cx="2934929" cy="6858000"/>
            </a:xfrm>
            <a:prstGeom prst="rect">
              <a:avLst/>
            </a:prstGeom>
            <a:solidFill>
              <a:srgbClr val="FFC000">
                <a:alpha val="8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TextBox 30">
              <a:extLst>
                <a:ext uri="{FF2B5EF4-FFF2-40B4-BE49-F238E27FC236}">
                  <a16:creationId xmlns:a16="http://schemas.microsoft.com/office/drawing/2014/main" id="{35EDB3D5-A831-EF41-B5E5-983A5CDF9962}"/>
                </a:ext>
              </a:extLst>
            </p:cNvPr>
            <p:cNvSpPr txBox="1"/>
            <p:nvPr/>
          </p:nvSpPr>
          <p:spPr>
            <a:xfrm>
              <a:off x="9448363" y="2070175"/>
              <a:ext cx="2267154" cy="421653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sng" strike="noStrike" kern="1200" cap="none" spc="0" normalizeH="0" baseline="0" noProof="0" dirty="0">
                  <a:ln>
                    <a:noFill/>
                  </a:ln>
                  <a:solidFill>
                    <a:prstClr val="black"/>
                  </a:solidFill>
                  <a:effectLst/>
                  <a:uLnTx/>
                  <a:uFillTx/>
                  <a:latin typeface="Calibri" panose="020F0502020204030204"/>
                  <a:ea typeface="+mn-ea"/>
                  <a:cs typeface="+mn-cs"/>
                </a:rPr>
                <a:t>HEALTH AND WELLBEING BOARD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sng" strike="noStrike" kern="1200" cap="none" spc="0" normalizeH="0" baseline="0" noProof="0" dirty="0">
                  <a:ln>
                    <a:noFill/>
                  </a:ln>
                  <a:solidFill>
                    <a:prstClr val="black"/>
                  </a:solidFill>
                  <a:effectLst/>
                  <a:uLnTx/>
                  <a:uFillTx/>
                  <a:latin typeface="Calibri" panose="020F0502020204030204"/>
                  <a:ea typeface="+mn-ea"/>
                  <a:cs typeface="+mn-cs"/>
                </a:rPr>
                <a:t>ACTIVITY</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Tx/>
                <a:buSzPct val="98000"/>
                <a:buFont typeface="Arial" panose="020B0604020202020204" pitchFamily="34" charset="0"/>
                <a:buChar char="•"/>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Training for all health staff on all aspects of gangs and related exploitation activity</a:t>
              </a:r>
            </a:p>
            <a:p>
              <a:pPr marL="0" marR="0" lvl="0" indent="0" algn="l" defTabSz="914400" rtl="0" eaLnBrk="1" fontAlgn="auto" latinLnBrk="0" hangingPunct="1">
                <a:lnSpc>
                  <a:spcPct val="100000"/>
                </a:lnSpc>
                <a:spcBef>
                  <a:spcPts val="0"/>
                </a:spcBef>
                <a:spcAft>
                  <a:spcPts val="0"/>
                </a:spcAft>
                <a:buClrTx/>
                <a:buSzPct val="98000"/>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 </a:t>
              </a:r>
            </a:p>
            <a:p>
              <a:pPr marL="342900" marR="0" lvl="0" indent="-342900" algn="l" defTabSz="914400" rtl="0" eaLnBrk="1" fontAlgn="auto" latinLnBrk="0" hangingPunct="1">
                <a:lnSpc>
                  <a:spcPct val="100000"/>
                </a:lnSpc>
                <a:spcBef>
                  <a:spcPts val="0"/>
                </a:spcBef>
                <a:spcAft>
                  <a:spcPts val="0"/>
                </a:spcAft>
                <a:buClrTx/>
                <a:buSzPct val="98000"/>
                <a:buFont typeface="Arial" panose="020B0604020202020204" pitchFamily="34" charset="0"/>
                <a:buChar char="•"/>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Public Health tasked with assessing local drug markets</a:t>
              </a:r>
            </a:p>
            <a:p>
              <a:pPr marL="342900" marR="0" lvl="0" indent="-342900" algn="l" defTabSz="914400" rtl="0" eaLnBrk="1" fontAlgn="auto" latinLnBrk="0" hangingPunct="1">
                <a:lnSpc>
                  <a:spcPct val="100000"/>
                </a:lnSpc>
                <a:spcBef>
                  <a:spcPts val="0"/>
                </a:spcBef>
                <a:spcAft>
                  <a:spcPts val="0"/>
                </a:spcAft>
                <a:buClrTx/>
                <a:buSzPct val="98000"/>
                <a:buFont typeface="Arial" panose="020B0604020202020204" pitchFamily="34" charset="0"/>
                <a:buChar char="•"/>
                <a:tabLst/>
                <a:defRPr/>
              </a:pPr>
              <a:endPar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Tx/>
                <a:buSzPct val="98000"/>
                <a:buFont typeface="Arial" panose="020B0604020202020204" pitchFamily="34" charset="0"/>
                <a:buChar char="•"/>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A&amp;E involvement (Cardiff model)</a:t>
              </a:r>
            </a:p>
            <a:p>
              <a:pPr marL="342900" marR="0" lvl="0" indent="-342900" algn="l" defTabSz="914400" rtl="0" eaLnBrk="1" fontAlgn="auto" latinLnBrk="0" hangingPunct="1">
                <a:lnSpc>
                  <a:spcPct val="100000"/>
                </a:lnSpc>
                <a:spcBef>
                  <a:spcPts val="0"/>
                </a:spcBef>
                <a:spcAft>
                  <a:spcPts val="0"/>
                </a:spcAft>
                <a:buClrTx/>
                <a:buSzPct val="98000"/>
                <a:buFont typeface="Arial" panose="020B0604020202020204" pitchFamily="34" charset="0"/>
                <a:buChar char="•"/>
                <a:tabLst/>
                <a:defRPr/>
              </a:pPr>
              <a:endPar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Tx/>
                <a:buSzPct val="98000"/>
                <a:buFont typeface="Arial" panose="020B0604020202020204" pitchFamily="34" charset="0"/>
                <a:buChar char="•"/>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PR Campaign /</a:t>
              </a:r>
              <a:r>
                <a:rPr kumimoji="0" lang="en-US" sz="1400" b="1" i="0" u="none" strike="noStrike" kern="1200" cap="none" spc="0" normalizeH="0" baseline="0" noProof="0" dirty="0" err="1">
                  <a:ln>
                    <a:noFill/>
                  </a:ln>
                  <a:solidFill>
                    <a:prstClr val="black"/>
                  </a:solidFill>
                  <a:effectLst/>
                  <a:uLnTx/>
                  <a:uFillTx/>
                  <a:latin typeface="Calibri" panose="020F0502020204030204"/>
                  <a:ea typeface="+mn-ea"/>
                  <a:cs typeface="+mn-cs"/>
                </a:rPr>
                <a:t>Comms</a:t>
              </a: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 (counter narrative)</a:t>
              </a:r>
            </a:p>
          </p:txBody>
        </p:sp>
      </p:grpSp>
      <p:grpSp>
        <p:nvGrpSpPr>
          <p:cNvPr id="6" name="Group 5">
            <a:extLst>
              <a:ext uri="{FF2B5EF4-FFF2-40B4-BE49-F238E27FC236}">
                <a16:creationId xmlns:a16="http://schemas.microsoft.com/office/drawing/2014/main" id="{2DC32955-F85B-3F4D-8D0F-EBDC144BD467}"/>
              </a:ext>
            </a:extLst>
          </p:cNvPr>
          <p:cNvGrpSpPr/>
          <p:nvPr/>
        </p:nvGrpSpPr>
        <p:grpSpPr>
          <a:xfrm>
            <a:off x="683" y="0"/>
            <a:ext cx="2934929" cy="6858000"/>
            <a:chOff x="-884" y="0"/>
            <a:chExt cx="2934929" cy="6858000"/>
          </a:xfrm>
        </p:grpSpPr>
        <p:sp>
          <p:nvSpPr>
            <p:cNvPr id="3" name="Rectangle 2">
              <a:extLst>
                <a:ext uri="{FF2B5EF4-FFF2-40B4-BE49-F238E27FC236}">
                  <a16:creationId xmlns:a16="http://schemas.microsoft.com/office/drawing/2014/main" id="{61DF234E-7F57-8845-9F0D-B2C22D6D07BD}"/>
                </a:ext>
              </a:extLst>
            </p:cNvPr>
            <p:cNvSpPr/>
            <p:nvPr/>
          </p:nvSpPr>
          <p:spPr>
            <a:xfrm>
              <a:off x="-884" y="0"/>
              <a:ext cx="2934929" cy="6858000"/>
            </a:xfrm>
            <a:prstGeom prst="rect">
              <a:avLst/>
            </a:prstGeom>
            <a:solidFill>
              <a:srgbClr val="FFC000">
                <a:alpha val="8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TextBox 26">
              <a:extLst>
                <a:ext uri="{FF2B5EF4-FFF2-40B4-BE49-F238E27FC236}">
                  <a16:creationId xmlns:a16="http://schemas.microsoft.com/office/drawing/2014/main" id="{C00D8CD2-390E-AE48-A039-0CC7E5B29665}"/>
                </a:ext>
              </a:extLst>
            </p:cNvPr>
            <p:cNvSpPr txBox="1"/>
            <p:nvPr/>
          </p:nvSpPr>
          <p:spPr>
            <a:xfrm>
              <a:off x="354486" y="2053296"/>
              <a:ext cx="2390136" cy="34163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sng" strike="noStrike" kern="1200" cap="none" spc="0" normalizeH="0" baseline="0" noProof="0" dirty="0">
                  <a:ln>
                    <a:noFill/>
                  </a:ln>
                  <a:solidFill>
                    <a:prstClr val="black"/>
                  </a:solidFill>
                  <a:effectLst/>
                  <a:uLnTx/>
                  <a:uFillTx/>
                  <a:latin typeface="Calibri" panose="020F0502020204030204"/>
                  <a:ea typeface="+mn-ea"/>
                  <a:cs typeface="+mn-cs"/>
                </a:rPr>
                <a:t>CSP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sng" strike="noStrike" kern="1200" cap="none" spc="0" normalizeH="0" baseline="0" noProof="0" dirty="0">
                  <a:ln>
                    <a:noFill/>
                  </a:ln>
                  <a:solidFill>
                    <a:prstClr val="black"/>
                  </a:solidFill>
                  <a:effectLst/>
                  <a:uLnTx/>
                  <a:uFillTx/>
                  <a:latin typeface="Calibri" panose="020F0502020204030204"/>
                  <a:ea typeface="+mn-ea"/>
                  <a:cs typeface="+mn-cs"/>
                </a:rPr>
                <a:t>ACTIVITY</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Police operations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Civil Powers (ASB Act)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Multi agency focus on Perpetrators (ISA in place)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Wider regional considerations (cross border work)</a:t>
              </a:r>
              <a:endParaRPr kumimoji="0" lang="en-US" sz="16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3568155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0-#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1"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ppt_x"/>
                                          </p:val>
                                        </p:tav>
                                        <p:tav tm="100000">
                                          <p:val>
                                            <p:strVal val="#ppt_x"/>
                                          </p:val>
                                        </p:tav>
                                      </p:tavLst>
                                    </p:anim>
                                    <p:anim calcmode="lin" valueType="num">
                                      <p:cBhvr additive="base">
                                        <p:cTn id="20" dur="500" fill="hold"/>
                                        <p:tgtEl>
                                          <p:spTgt spid="2"/>
                                        </p:tgtEl>
                                        <p:attrNameLst>
                                          <p:attrName>ppt_y</p:attrName>
                                        </p:attrNameLst>
                                      </p:cBhvr>
                                      <p:tavLst>
                                        <p:tav tm="0">
                                          <p:val>
                                            <p:strVal val="0-#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1" fill="hold" nodeType="clickEffect">
                                  <p:stCondLst>
                                    <p:cond delay="0"/>
                                  </p:stCondLst>
                                  <p:childTnLst>
                                    <p:set>
                                      <p:cBhvr>
                                        <p:cTn id="24" dur="1" fill="hold">
                                          <p:stCondLst>
                                            <p:cond delay="0"/>
                                          </p:stCondLst>
                                        </p:cTn>
                                        <p:tgtEl>
                                          <p:spTgt spid="4"/>
                                        </p:tgtEl>
                                        <p:attrNameLst>
                                          <p:attrName>style.visibility</p:attrName>
                                        </p:attrNameLst>
                                      </p:cBhvr>
                                      <p:to>
                                        <p:strVal val="visible"/>
                                      </p:to>
                                    </p:set>
                                    <p:anim calcmode="lin" valueType="num">
                                      <p:cBhvr additive="base">
                                        <p:cTn id="25" dur="500" fill="hold"/>
                                        <p:tgtEl>
                                          <p:spTgt spid="4"/>
                                        </p:tgtEl>
                                        <p:attrNameLst>
                                          <p:attrName>ppt_x</p:attrName>
                                        </p:attrNameLst>
                                      </p:cBhvr>
                                      <p:tavLst>
                                        <p:tav tm="0">
                                          <p:val>
                                            <p:strVal val="#ppt_x"/>
                                          </p:val>
                                        </p:tav>
                                        <p:tav tm="100000">
                                          <p:val>
                                            <p:strVal val="#ppt_x"/>
                                          </p:val>
                                        </p:tav>
                                      </p:tavLst>
                                    </p:anim>
                                    <p:anim calcmode="lin" valueType="num">
                                      <p:cBhvr additive="base">
                                        <p:cTn id="26" dur="500" fill="hold"/>
                                        <p:tgtEl>
                                          <p:spTgt spid="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944178" y="205707"/>
            <a:ext cx="4303644" cy="6446586"/>
          </a:xfrm>
        </p:spPr>
      </p:pic>
    </p:spTree>
    <p:extLst>
      <p:ext uri="{BB962C8B-B14F-4D97-AF65-F5344CB8AC3E}">
        <p14:creationId xmlns:p14="http://schemas.microsoft.com/office/powerpoint/2010/main" val="12331877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049843" y="365124"/>
            <a:ext cx="4648246" cy="6127751"/>
          </a:xfrm>
        </p:spPr>
      </p:pic>
    </p:spTree>
    <p:extLst>
      <p:ext uri="{BB962C8B-B14F-4D97-AF65-F5344CB8AC3E}">
        <p14:creationId xmlns:p14="http://schemas.microsoft.com/office/powerpoint/2010/main" val="2915629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The Coming Year for us……</a:t>
            </a:r>
          </a:p>
        </p:txBody>
      </p:sp>
      <p:sp>
        <p:nvSpPr>
          <p:cNvPr id="3" name="Content Placeholder 2"/>
          <p:cNvSpPr>
            <a:spLocks noGrp="1"/>
          </p:cNvSpPr>
          <p:nvPr>
            <p:ph idx="1"/>
          </p:nvPr>
        </p:nvSpPr>
        <p:spPr/>
        <p:txBody>
          <a:bodyPr/>
          <a:lstStyle/>
          <a:p>
            <a:r>
              <a:rPr lang="en-GB" b="1" dirty="0"/>
              <a:t>Community Engagement</a:t>
            </a:r>
          </a:p>
          <a:p>
            <a:r>
              <a:rPr lang="en-GB" dirty="0"/>
              <a:t>- Statutory services cannot manage this problem on its own</a:t>
            </a:r>
          </a:p>
          <a:p>
            <a:r>
              <a:rPr lang="en-GB" dirty="0"/>
              <a:t>- Need the 3</a:t>
            </a:r>
            <a:r>
              <a:rPr lang="en-GB" baseline="30000" dirty="0"/>
              <a:t>rd</a:t>
            </a:r>
            <a:r>
              <a:rPr lang="en-GB" dirty="0"/>
              <a:t> Sector groups and agencies</a:t>
            </a:r>
          </a:p>
          <a:p>
            <a:r>
              <a:rPr lang="en-GB" dirty="0"/>
              <a:t>- Community and residents groups have to be an active partner</a:t>
            </a:r>
          </a:p>
          <a:p>
            <a:r>
              <a:rPr lang="en-GB" dirty="0"/>
              <a:t>- Concentrated effort in the coming year to mobilise the energy and</a:t>
            </a:r>
          </a:p>
          <a:p>
            <a:pPr marL="0" indent="0">
              <a:buNone/>
            </a:pPr>
            <a:r>
              <a:rPr lang="en-GB" dirty="0"/>
              <a:t>      expertise from the community. </a:t>
            </a:r>
          </a:p>
          <a:p>
            <a:r>
              <a:rPr lang="en-GB" b="1" dirty="0"/>
              <a:t>Performance Monitoring </a:t>
            </a:r>
          </a:p>
          <a:p>
            <a:r>
              <a:rPr lang="en-GB" dirty="0"/>
              <a:t>-</a:t>
            </a:r>
            <a:r>
              <a:rPr lang="en-GB" b="1" dirty="0"/>
              <a:t> </a:t>
            </a:r>
            <a:r>
              <a:rPr lang="en-GB" dirty="0"/>
              <a:t>establish some KPIs so we can measure our impacts</a:t>
            </a:r>
          </a:p>
        </p:txBody>
      </p:sp>
    </p:spTree>
    <p:extLst>
      <p:ext uri="{BB962C8B-B14F-4D97-AF65-F5344CB8AC3E}">
        <p14:creationId xmlns:p14="http://schemas.microsoft.com/office/powerpoint/2010/main" val="13677832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845750" y="276102"/>
            <a:ext cx="4500501" cy="6385544"/>
          </a:xfrm>
        </p:spPr>
      </p:pic>
    </p:spTree>
    <p:extLst>
      <p:ext uri="{BB962C8B-B14F-4D97-AF65-F5344CB8AC3E}">
        <p14:creationId xmlns:p14="http://schemas.microsoft.com/office/powerpoint/2010/main" val="19612893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p:txBody>
          <a:bodyPr/>
          <a:lstStyle/>
          <a:p>
            <a:endParaRPr lang="en-GB" dirty="0"/>
          </a:p>
        </p:txBody>
      </p:sp>
      <p:graphicFrame>
        <p:nvGraphicFramePr>
          <p:cNvPr id="4" name="Object 3"/>
          <p:cNvGraphicFramePr>
            <a:graphicFrameLocks noChangeAspect="1"/>
          </p:cNvGraphicFramePr>
          <p:nvPr>
            <p:extLst/>
          </p:nvPr>
        </p:nvGraphicFramePr>
        <p:xfrm>
          <a:off x="654755" y="365125"/>
          <a:ext cx="4334757" cy="6235700"/>
        </p:xfrm>
        <a:graphic>
          <a:graphicData uri="http://schemas.openxmlformats.org/presentationml/2006/ole">
            <mc:AlternateContent xmlns:mc="http://schemas.openxmlformats.org/markup-compatibility/2006">
              <mc:Choice xmlns:v="urn:schemas-microsoft-com:vml" Requires="v">
                <p:oleObj spid="_x0000_s1026" name="Acrobat Document" r:id="rId3" imgW="3777840" imgH="5346264" progId="AcroExch.Document.11">
                  <p:embed/>
                </p:oleObj>
              </mc:Choice>
              <mc:Fallback>
                <p:oleObj name="Acrobat Document" r:id="rId3" imgW="3777840" imgH="5346264" progId="AcroExch.Document.11">
                  <p:embed/>
                  <p:pic>
                    <p:nvPicPr>
                      <p:cNvPr id="4" name="Object 3"/>
                      <p:cNvPicPr/>
                      <p:nvPr/>
                    </p:nvPicPr>
                    <p:blipFill>
                      <a:blip r:embed="rId4"/>
                      <a:stretch>
                        <a:fillRect/>
                      </a:stretch>
                    </p:blipFill>
                    <p:spPr>
                      <a:xfrm>
                        <a:off x="654755" y="365125"/>
                        <a:ext cx="4334757" cy="6235700"/>
                      </a:xfrm>
                      <a:prstGeom prst="rect">
                        <a:avLst/>
                      </a:prstGeom>
                    </p:spPr>
                  </p:pic>
                </p:oleObj>
              </mc:Fallback>
            </mc:AlternateContent>
          </a:graphicData>
        </a:graphic>
      </p:graphicFrame>
      <p:graphicFrame>
        <p:nvGraphicFramePr>
          <p:cNvPr id="5" name="Object 4"/>
          <p:cNvGraphicFramePr>
            <a:graphicFrameLocks noChangeAspect="1"/>
          </p:cNvGraphicFramePr>
          <p:nvPr>
            <p:extLst/>
          </p:nvPr>
        </p:nvGraphicFramePr>
        <p:xfrm>
          <a:off x="6165669" y="364854"/>
          <a:ext cx="4118509" cy="6235971"/>
        </p:xfrm>
        <a:graphic>
          <a:graphicData uri="http://schemas.openxmlformats.org/presentationml/2006/ole">
            <mc:AlternateContent xmlns:mc="http://schemas.openxmlformats.org/markup-compatibility/2006">
              <mc:Choice xmlns:v="urn:schemas-microsoft-com:vml" Requires="v">
                <p:oleObj spid="_x0000_s1027" name="Acrobat Document" r:id="rId5" imgW="3777840" imgH="5346264" progId="AcroExch.Document.11">
                  <p:embed/>
                </p:oleObj>
              </mc:Choice>
              <mc:Fallback>
                <p:oleObj name="Acrobat Document" r:id="rId5" imgW="3777840" imgH="5346264" progId="AcroExch.Document.11">
                  <p:embed/>
                  <p:pic>
                    <p:nvPicPr>
                      <p:cNvPr id="5" name="Object 4"/>
                      <p:cNvPicPr/>
                      <p:nvPr/>
                    </p:nvPicPr>
                    <p:blipFill>
                      <a:blip r:embed="rId6"/>
                      <a:stretch>
                        <a:fillRect/>
                      </a:stretch>
                    </p:blipFill>
                    <p:spPr>
                      <a:xfrm>
                        <a:off x="6165669" y="364854"/>
                        <a:ext cx="4118509" cy="6235971"/>
                      </a:xfrm>
                      <a:prstGeom prst="rect">
                        <a:avLst/>
                      </a:prstGeom>
                    </p:spPr>
                  </p:pic>
                </p:oleObj>
              </mc:Fallback>
            </mc:AlternateContent>
          </a:graphicData>
        </a:graphic>
      </p:graphicFrame>
    </p:spTree>
    <p:extLst>
      <p:ext uri="{BB962C8B-B14F-4D97-AF65-F5344CB8AC3E}">
        <p14:creationId xmlns:p14="http://schemas.microsoft.com/office/powerpoint/2010/main" val="14683027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1AE75A1-9C27-B64D-A339-1228D19570B7}"/>
              </a:ext>
            </a:extLst>
          </p:cNvPr>
          <p:cNvPicPr>
            <a:picLocks noChangeAspect="1"/>
          </p:cNvPicPr>
          <p:nvPr/>
        </p:nvPicPr>
        <p:blipFill>
          <a:blip r:embed="rId2">
            <a:alphaModFix amt="26000"/>
            <a:extLst>
              <a:ext uri="{28A0092B-C50C-407E-A947-70E740481C1C}">
                <a14:useLocalDpi xmlns:a14="http://schemas.microsoft.com/office/drawing/2010/main"/>
              </a:ext>
            </a:extLst>
          </a:blip>
          <a:stretch>
            <a:fillRect/>
          </a:stretch>
        </p:blipFill>
        <p:spPr>
          <a:xfrm>
            <a:off x="-24714" y="11450"/>
            <a:ext cx="12235250" cy="6813376"/>
          </a:xfrm>
          <a:prstGeom prst="rect">
            <a:avLst/>
          </a:prstGeom>
          <a:solidFill>
            <a:schemeClr val="tx1"/>
          </a:solidFill>
        </p:spPr>
      </p:pic>
      <p:cxnSp>
        <p:nvCxnSpPr>
          <p:cNvPr id="6" name="Straight Connector 5">
            <a:extLst>
              <a:ext uri="{FF2B5EF4-FFF2-40B4-BE49-F238E27FC236}">
                <a16:creationId xmlns:a16="http://schemas.microsoft.com/office/drawing/2014/main" id="{92519550-D4DD-9346-A273-6A3609ABBF31}"/>
              </a:ext>
            </a:extLst>
          </p:cNvPr>
          <p:cNvCxnSpPr>
            <a:cxnSpLocks/>
          </p:cNvCxnSpPr>
          <p:nvPr/>
        </p:nvCxnSpPr>
        <p:spPr>
          <a:xfrm>
            <a:off x="2116668" y="3509963"/>
            <a:ext cx="7857066" cy="0"/>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A188BC56-D606-2C4F-8DF2-4990315D28D5}"/>
              </a:ext>
            </a:extLst>
          </p:cNvPr>
          <p:cNvCxnSpPr>
            <a:cxnSpLocks/>
          </p:cNvCxnSpPr>
          <p:nvPr/>
        </p:nvCxnSpPr>
        <p:spPr>
          <a:xfrm>
            <a:off x="2116668" y="3804801"/>
            <a:ext cx="7857066" cy="0"/>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37269EF-7FBB-D441-9864-99ADCDA661AE}"/>
              </a:ext>
            </a:extLst>
          </p:cNvPr>
          <p:cNvCxnSpPr>
            <a:cxnSpLocks/>
          </p:cNvCxnSpPr>
          <p:nvPr/>
        </p:nvCxnSpPr>
        <p:spPr>
          <a:xfrm>
            <a:off x="2116668" y="4095244"/>
            <a:ext cx="7857066" cy="0"/>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CC3C1D4-6D92-884B-A55A-7A8CB561F457}"/>
              </a:ext>
            </a:extLst>
          </p:cNvPr>
          <p:cNvCxnSpPr>
            <a:cxnSpLocks/>
          </p:cNvCxnSpPr>
          <p:nvPr/>
        </p:nvCxnSpPr>
        <p:spPr>
          <a:xfrm>
            <a:off x="2116668" y="4372065"/>
            <a:ext cx="7857066" cy="0"/>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E8C769CD-873D-E745-889D-524318E1D643}"/>
              </a:ext>
            </a:extLst>
          </p:cNvPr>
          <p:cNvSpPr txBox="1">
            <a:spLocks/>
          </p:cNvSpPr>
          <p:nvPr/>
        </p:nvSpPr>
        <p:spPr>
          <a:xfrm>
            <a:off x="1987189" y="232887"/>
            <a:ext cx="8574794" cy="2460937"/>
          </a:xfrm>
          <a:prstGeom prst="rect">
            <a:avLst/>
          </a:prstGeom>
        </p:spPr>
        <p:txBody>
          <a:bodyPr vert="horz" lIns="91440" tIns="45720" rIns="91440" bIns="45720" rtlCol="0" anchor="b">
            <a:normAutofit fontScale="850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br>
              <a:rPr kumimoji="0" lang="en-GB" sz="6000" b="0" i="0" u="none" strike="noStrike" kern="1200" cap="none" spc="0" normalizeH="0" baseline="0" noProof="0" dirty="0">
                <a:ln>
                  <a:noFill/>
                </a:ln>
                <a:solidFill>
                  <a:prstClr val="white"/>
                </a:solidFill>
                <a:effectLst/>
                <a:uLnTx/>
                <a:uFillTx/>
                <a:latin typeface="Calibri Light" panose="020F0302020204030204"/>
                <a:ea typeface="+mj-ea"/>
                <a:cs typeface="+mj-cs"/>
              </a:rPr>
            </a:br>
            <a:r>
              <a:rPr kumimoji="0" lang="en-GB" sz="6000" b="0" i="0" u="none" strike="noStrike" kern="1200" cap="none" spc="0" normalizeH="0" baseline="0" noProof="0" dirty="0">
                <a:ln>
                  <a:noFill/>
                </a:ln>
                <a:solidFill>
                  <a:prstClr val="white"/>
                </a:solidFill>
                <a:effectLst/>
                <a:uLnTx/>
                <a:uFillTx/>
                <a:latin typeface="Calibri Light" panose="020F0302020204030204"/>
                <a:ea typeface="+mj-ea"/>
                <a:cs typeface="+mj-cs"/>
              </a:rPr>
              <a:t>Local action planning to tackle gangs and criminal exploitation</a:t>
            </a:r>
          </a:p>
        </p:txBody>
      </p:sp>
      <p:sp>
        <p:nvSpPr>
          <p:cNvPr id="12" name="Subtitle 2">
            <a:extLst>
              <a:ext uri="{FF2B5EF4-FFF2-40B4-BE49-F238E27FC236}">
                <a16:creationId xmlns:a16="http://schemas.microsoft.com/office/drawing/2014/main" id="{D490495C-9F5B-1444-BCB6-9C7C2FC689D4}"/>
              </a:ext>
            </a:extLst>
          </p:cNvPr>
          <p:cNvSpPr>
            <a:spLocks noGrp="1"/>
          </p:cNvSpPr>
          <p:nvPr>
            <p:ph type="subTitle" idx="1"/>
          </p:nvPr>
        </p:nvSpPr>
        <p:spPr>
          <a:xfrm>
            <a:off x="967409" y="4622383"/>
            <a:ext cx="11068878" cy="1788356"/>
          </a:xfrm>
        </p:spPr>
        <p:txBody>
          <a:bodyPr>
            <a:normAutofit lnSpcReduction="10000"/>
          </a:bodyPr>
          <a:lstStyle/>
          <a:p>
            <a:pPr algn="l"/>
            <a:r>
              <a:rPr lang="en-GB" dirty="0">
                <a:solidFill>
                  <a:schemeClr val="bg1"/>
                </a:solidFill>
              </a:rPr>
              <a:t>Simon Ford								</a:t>
            </a:r>
          </a:p>
          <a:p>
            <a:pPr algn="l"/>
            <a:r>
              <a:rPr lang="en-GB" dirty="0">
                <a:solidFill>
                  <a:schemeClr val="bg1"/>
                </a:solidFill>
              </a:rPr>
              <a:t>Head of Community Safety				Programme Director	</a:t>
            </a:r>
          </a:p>
          <a:p>
            <a:pPr algn="l"/>
            <a:r>
              <a:rPr lang="en-GB" dirty="0">
                <a:solidFill>
                  <a:schemeClr val="bg1"/>
                </a:solidFill>
              </a:rPr>
              <a:t>Southend Borough Council 				Violence and Vulnerability Unit</a:t>
            </a:r>
          </a:p>
          <a:p>
            <a:pPr algn="l"/>
            <a:r>
              <a:rPr lang="en-GB" dirty="0">
                <a:solidFill>
                  <a:schemeClr val="bg1"/>
                </a:solidFill>
              </a:rPr>
              <a:t>simonford@southend.gov.uk                                          Home Office</a:t>
            </a:r>
          </a:p>
        </p:txBody>
      </p:sp>
    </p:spTree>
    <p:extLst>
      <p:ext uri="{BB962C8B-B14F-4D97-AF65-F5344CB8AC3E}">
        <p14:creationId xmlns:p14="http://schemas.microsoft.com/office/powerpoint/2010/main" val="3231952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0-#ppt_w/2"/>
                                          </p:val>
                                        </p:tav>
                                        <p:tav tm="100000">
                                          <p:val>
                                            <p:strVal val="#ppt_x"/>
                                          </p:val>
                                        </p:tav>
                                      </p:tavLst>
                                    </p:anim>
                                    <p:anim calcmode="lin" valueType="num">
                                      <p:cBhvr additive="base">
                                        <p:cTn id="12" dur="500" fill="hold"/>
                                        <p:tgtEl>
                                          <p:spTgt spid="8"/>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0-#ppt_w/2"/>
                                          </p:val>
                                        </p:tav>
                                        <p:tav tm="100000">
                                          <p:val>
                                            <p:strVal val="#ppt_x"/>
                                          </p:val>
                                        </p:tav>
                                      </p:tavLst>
                                    </p:anim>
                                    <p:anim calcmode="lin" valueType="num">
                                      <p:cBhvr additive="base">
                                        <p:cTn id="16" dur="500" fill="hold"/>
                                        <p:tgtEl>
                                          <p:spTgt spid="9"/>
                                        </p:tgtEl>
                                        <p:attrNameLst>
                                          <p:attrName>ppt_y</p:attrName>
                                        </p:attrNameLst>
                                      </p:cBhvr>
                                      <p:tavLst>
                                        <p:tav tm="0">
                                          <p:val>
                                            <p:strVal val="#ppt_y"/>
                                          </p:val>
                                        </p:tav>
                                        <p:tav tm="100000">
                                          <p:val>
                                            <p:strVal val="#ppt_y"/>
                                          </p:val>
                                        </p:tav>
                                      </p:tavLst>
                                    </p:anim>
                                  </p:childTnLst>
                                </p:cTn>
                              </p:par>
                              <p:par>
                                <p:cTn id="17" presetID="2" presetClass="entr" presetSubtype="8"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0-#ppt_w/2"/>
                                          </p:val>
                                        </p:tav>
                                        <p:tav tm="100000">
                                          <p:val>
                                            <p:strVal val="#ppt_x"/>
                                          </p:val>
                                        </p:tav>
                                      </p:tavLst>
                                    </p:anim>
                                    <p:anim calcmode="lin" valueType="num">
                                      <p:cBhvr additive="base">
                                        <p:cTn id="20"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1DFFECB2-1D0B-0E4B-9157-B8AF0BA11FD1}"/>
              </a:ext>
            </a:extLst>
          </p:cNvPr>
          <p:cNvPicPr>
            <a:picLocks noChangeAspect="1"/>
          </p:cNvPicPr>
          <p:nvPr/>
        </p:nvPicPr>
        <p:blipFill>
          <a:blip r:embed="rId3"/>
          <a:stretch>
            <a:fillRect/>
          </a:stretch>
        </p:blipFill>
        <p:spPr>
          <a:xfrm>
            <a:off x="1289538" y="-743832"/>
            <a:ext cx="10902462" cy="8175069"/>
          </a:xfrm>
          <a:prstGeom prst="rect">
            <a:avLst/>
          </a:prstGeom>
        </p:spPr>
      </p:pic>
      <p:sp>
        <p:nvSpPr>
          <p:cNvPr id="15" name="Oval 14">
            <a:extLst>
              <a:ext uri="{FF2B5EF4-FFF2-40B4-BE49-F238E27FC236}">
                <a16:creationId xmlns:a16="http://schemas.microsoft.com/office/drawing/2014/main" id="{1D4AA776-7107-C943-8ECC-66F045736C7F}"/>
              </a:ext>
            </a:extLst>
          </p:cNvPr>
          <p:cNvSpPr/>
          <p:nvPr/>
        </p:nvSpPr>
        <p:spPr>
          <a:xfrm>
            <a:off x="8868801" y="404564"/>
            <a:ext cx="1138235" cy="1138235"/>
          </a:xfrm>
          <a:prstGeom prst="ellipse">
            <a:avLst/>
          </a:prstGeom>
          <a:solidFill>
            <a:schemeClr val="tx1">
              <a:lumMod val="95000"/>
              <a:lumOff val="5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TextBox 15">
            <a:extLst>
              <a:ext uri="{FF2B5EF4-FFF2-40B4-BE49-F238E27FC236}">
                <a16:creationId xmlns:a16="http://schemas.microsoft.com/office/drawing/2014/main" id="{DAE813BB-CE28-1B42-A57C-86DD7ECA1A74}"/>
              </a:ext>
            </a:extLst>
          </p:cNvPr>
          <p:cNvSpPr txBox="1"/>
          <p:nvPr/>
        </p:nvSpPr>
        <p:spPr>
          <a:xfrm>
            <a:off x="9053037" y="765746"/>
            <a:ext cx="769762"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rPr>
              <a:t>Gangs</a:t>
            </a:r>
          </a:p>
        </p:txBody>
      </p:sp>
      <p:sp>
        <p:nvSpPr>
          <p:cNvPr id="21" name="TextBox 20">
            <a:extLst>
              <a:ext uri="{FF2B5EF4-FFF2-40B4-BE49-F238E27FC236}">
                <a16:creationId xmlns:a16="http://schemas.microsoft.com/office/drawing/2014/main" id="{7770EB37-9EF6-A746-AD1E-22C1E18668B3}"/>
              </a:ext>
            </a:extLst>
          </p:cNvPr>
          <p:cNvSpPr txBox="1"/>
          <p:nvPr/>
        </p:nvSpPr>
        <p:spPr>
          <a:xfrm>
            <a:off x="8868801" y="1753794"/>
            <a:ext cx="2823209" cy="230832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Urban gangs coming from London, Birmingham,  Bristol, Manchester Liverpool and other urban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centres</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to supply Class A drug markets to rural and seaside towns.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 name="Rectangle 3"/>
          <p:cNvSpPr/>
          <p:nvPr/>
        </p:nvSpPr>
        <p:spPr>
          <a:xfrm>
            <a:off x="395680" y="512016"/>
            <a:ext cx="3346326" cy="92333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prstClr val="black"/>
                </a:solidFill>
                <a:effectLst/>
                <a:uLnTx/>
                <a:uFillTx/>
                <a:latin typeface="Calibri Light" panose="020F0302020204030204"/>
                <a:ea typeface="+mn-ea"/>
                <a:cs typeface="+mn-cs"/>
              </a:rPr>
              <a:t>New methodology has identified ‘county lines’  as an extensive network of organised crime</a:t>
            </a:r>
          </a:p>
        </p:txBody>
      </p:sp>
    </p:spTree>
    <p:extLst>
      <p:ext uri="{BB962C8B-B14F-4D97-AF65-F5344CB8AC3E}">
        <p14:creationId xmlns:p14="http://schemas.microsoft.com/office/powerpoint/2010/main" val="23151333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2800" b="1" dirty="0"/>
              <a:t> THE DRUG MARKET is fuelling this new type of criminal activity</a:t>
            </a:r>
          </a:p>
        </p:txBody>
      </p:sp>
      <p:sp>
        <p:nvSpPr>
          <p:cNvPr id="3" name="Content Placeholder 2"/>
          <p:cNvSpPr>
            <a:spLocks noGrp="1"/>
          </p:cNvSpPr>
          <p:nvPr>
            <p:ph idx="1"/>
          </p:nvPr>
        </p:nvSpPr>
        <p:spPr>
          <a:xfrm>
            <a:off x="838200" y="1825625"/>
            <a:ext cx="7519416" cy="4351338"/>
          </a:xfrm>
        </p:spPr>
        <p:txBody>
          <a:bodyPr>
            <a:normAutofit fontScale="92500"/>
          </a:bodyPr>
          <a:lstStyle/>
          <a:p>
            <a:pPr marL="0" indent="0">
              <a:buNone/>
            </a:pPr>
            <a:r>
              <a:rPr lang="en-GB" sz="2400" dirty="0"/>
              <a:t>The </a:t>
            </a:r>
            <a:r>
              <a:rPr lang="en-GB" sz="2400" b="1" dirty="0">
                <a:solidFill>
                  <a:srgbClr val="FF0000"/>
                </a:solidFill>
              </a:rPr>
              <a:t>size of local  drug markets is unknown </a:t>
            </a:r>
            <a:r>
              <a:rPr lang="en-GB" sz="2400" dirty="0"/>
              <a:t>as we can only see the problematic usage and not the recreational drug use.</a:t>
            </a:r>
          </a:p>
          <a:p>
            <a:pPr marL="0" indent="0">
              <a:buNone/>
            </a:pPr>
            <a:r>
              <a:rPr lang="en-GB" sz="2400" dirty="0"/>
              <a:t> But we know that……..</a:t>
            </a:r>
          </a:p>
          <a:p>
            <a:r>
              <a:rPr lang="en-GB" sz="2400" dirty="0"/>
              <a:t>The fact that there are an estimated 2000 lines in operation around the country at any one time would suggest these markets are sizeable and extremely lucrative.</a:t>
            </a:r>
          </a:p>
          <a:p>
            <a:r>
              <a:rPr lang="en-GB" sz="2400" dirty="0"/>
              <a:t>There is an increase in heroin/crack cocaine/cocaine use especially amongst young people.</a:t>
            </a:r>
          </a:p>
          <a:p>
            <a:r>
              <a:rPr lang="en-GB" sz="2400" dirty="0"/>
              <a:t>There are price wars between rival gangs;- price cutting gimmicks/</a:t>
            </a:r>
            <a:r>
              <a:rPr lang="en-GB" sz="2400" dirty="0" err="1"/>
              <a:t>bogof</a:t>
            </a:r>
            <a:r>
              <a:rPr lang="en-GB" sz="2400" dirty="0"/>
              <a:t>/raffles</a:t>
            </a:r>
          </a:p>
          <a:p>
            <a:r>
              <a:rPr lang="en-GB" sz="2400" dirty="0"/>
              <a:t>Xanax + Fentanyl becoming an increasing issue</a:t>
            </a:r>
          </a:p>
        </p:txBody>
      </p:sp>
    </p:spTree>
    <p:extLst>
      <p:ext uri="{BB962C8B-B14F-4D97-AF65-F5344CB8AC3E}">
        <p14:creationId xmlns:p14="http://schemas.microsoft.com/office/powerpoint/2010/main" val="2989199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5ED6F349-0873-3F42-9FCC-B284C835711B}"/>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550199" y="1510369"/>
            <a:ext cx="4958259" cy="4563445"/>
          </a:xfrm>
          <a:prstGeom prst="rect">
            <a:avLst/>
          </a:prstGeom>
        </p:spPr>
      </p:pic>
      <p:sp>
        <p:nvSpPr>
          <p:cNvPr id="2" name="Pie 1">
            <a:extLst>
              <a:ext uri="{FF2B5EF4-FFF2-40B4-BE49-F238E27FC236}">
                <a16:creationId xmlns:a16="http://schemas.microsoft.com/office/drawing/2014/main" id="{F26438D0-335E-4248-B598-6A419E9B3462}"/>
              </a:ext>
            </a:extLst>
          </p:cNvPr>
          <p:cNvSpPr/>
          <p:nvPr/>
        </p:nvSpPr>
        <p:spPr>
          <a:xfrm>
            <a:off x="5396018" y="1597899"/>
            <a:ext cx="4475915" cy="4475915"/>
          </a:xfrm>
          <a:prstGeom prst="pie">
            <a:avLst>
              <a:gd name="adj1" fmla="val 5445631"/>
              <a:gd name="adj2" fmla="val 1620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AD9793DD-AFFF-E945-9DF9-8206BFB77B5E}"/>
              </a:ext>
            </a:extLst>
          </p:cNvPr>
          <p:cNvSpPr txBox="1"/>
          <p:nvPr/>
        </p:nvSpPr>
        <p:spPr>
          <a:xfrm>
            <a:off x="5779433" y="3292300"/>
            <a:ext cx="1532954" cy="92333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VULNERABLE YOUNG PEOPLE</a:t>
            </a:r>
          </a:p>
        </p:txBody>
      </p:sp>
      <p:sp>
        <p:nvSpPr>
          <p:cNvPr id="15" name="Pie 14">
            <a:extLst>
              <a:ext uri="{FF2B5EF4-FFF2-40B4-BE49-F238E27FC236}">
                <a16:creationId xmlns:a16="http://schemas.microsoft.com/office/drawing/2014/main" id="{2133D38D-DB1E-9645-B192-190C8BFF7EFA}"/>
              </a:ext>
            </a:extLst>
          </p:cNvPr>
          <p:cNvSpPr/>
          <p:nvPr/>
        </p:nvSpPr>
        <p:spPr>
          <a:xfrm rot="10800000">
            <a:off x="5934122" y="1554133"/>
            <a:ext cx="4475915" cy="4475915"/>
          </a:xfrm>
          <a:prstGeom prst="pie">
            <a:avLst>
              <a:gd name="adj1" fmla="val 5445631"/>
              <a:gd name="adj2" fmla="val 1620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 name="TextBox 15">
            <a:extLst>
              <a:ext uri="{FF2B5EF4-FFF2-40B4-BE49-F238E27FC236}">
                <a16:creationId xmlns:a16="http://schemas.microsoft.com/office/drawing/2014/main" id="{B382A0B0-2EA4-2840-BCCC-1D5922A02053}"/>
              </a:ext>
            </a:extLst>
          </p:cNvPr>
          <p:cNvSpPr txBox="1"/>
          <p:nvPr/>
        </p:nvSpPr>
        <p:spPr>
          <a:xfrm>
            <a:off x="8546397" y="3331536"/>
            <a:ext cx="1532954"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VULNERABLE ADULTS</a:t>
            </a:r>
          </a:p>
        </p:txBody>
      </p:sp>
      <p:sp>
        <p:nvSpPr>
          <p:cNvPr id="14" name="Oval 13">
            <a:extLst>
              <a:ext uri="{FF2B5EF4-FFF2-40B4-BE49-F238E27FC236}">
                <a16:creationId xmlns:a16="http://schemas.microsoft.com/office/drawing/2014/main" id="{99D67450-8551-8D43-909F-C94B81F433F4}"/>
              </a:ext>
            </a:extLst>
          </p:cNvPr>
          <p:cNvSpPr/>
          <p:nvPr/>
        </p:nvSpPr>
        <p:spPr>
          <a:xfrm>
            <a:off x="7353091" y="3197221"/>
            <a:ext cx="1081061" cy="1138235"/>
          </a:xfrm>
          <a:prstGeom prst="ellipse">
            <a:avLst/>
          </a:prstGeom>
          <a:solidFill>
            <a:schemeClr val="tx1">
              <a:lumMod val="95000"/>
              <a:lumOff val="5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TextBox 16">
            <a:extLst>
              <a:ext uri="{FF2B5EF4-FFF2-40B4-BE49-F238E27FC236}">
                <a16:creationId xmlns:a16="http://schemas.microsoft.com/office/drawing/2014/main" id="{C10DD061-D06B-E842-961C-72B051ECDB17}"/>
              </a:ext>
            </a:extLst>
          </p:cNvPr>
          <p:cNvSpPr txBox="1"/>
          <p:nvPr/>
        </p:nvSpPr>
        <p:spPr>
          <a:xfrm>
            <a:off x="7416623" y="3581672"/>
            <a:ext cx="1017529"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rPr>
              <a:t>Gangs</a:t>
            </a:r>
          </a:p>
        </p:txBody>
      </p:sp>
      <p:sp>
        <p:nvSpPr>
          <p:cNvPr id="12" name="Title 1">
            <a:extLst>
              <a:ext uri="{FF2B5EF4-FFF2-40B4-BE49-F238E27FC236}">
                <a16:creationId xmlns:a16="http://schemas.microsoft.com/office/drawing/2014/main" id="{8DB9175D-1075-F44B-9D3C-67E9EA60B4C2}"/>
              </a:ext>
            </a:extLst>
          </p:cNvPr>
          <p:cNvSpPr>
            <a:spLocks noGrp="1"/>
          </p:cNvSpPr>
          <p:nvPr>
            <p:ph type="title"/>
          </p:nvPr>
        </p:nvSpPr>
        <p:spPr>
          <a:xfrm>
            <a:off x="483911" y="990938"/>
            <a:ext cx="4487562" cy="1425244"/>
          </a:xfrm>
        </p:spPr>
        <p:txBody>
          <a:bodyPr>
            <a:normAutofit fontScale="90000"/>
          </a:bodyPr>
          <a:lstStyle/>
          <a:p>
            <a:r>
              <a:rPr lang="en-GB" sz="2200" b="1" dirty="0"/>
              <a:t>This gang activity is taking place against a back drop of shrinking services. Gangs are moving into the vacuum left by service reduction and exploiting vulnerable populations who are losing contact with protective services</a:t>
            </a:r>
          </a:p>
        </p:txBody>
      </p:sp>
      <p:sp>
        <p:nvSpPr>
          <p:cNvPr id="18" name="Oval 17">
            <a:extLst>
              <a:ext uri="{FF2B5EF4-FFF2-40B4-BE49-F238E27FC236}">
                <a16:creationId xmlns:a16="http://schemas.microsoft.com/office/drawing/2014/main" id="{6EDADB0F-AD9C-4F43-A645-0C0F36CD83A4}"/>
              </a:ext>
            </a:extLst>
          </p:cNvPr>
          <p:cNvSpPr/>
          <p:nvPr/>
        </p:nvSpPr>
        <p:spPr>
          <a:xfrm>
            <a:off x="5577214" y="1335270"/>
            <a:ext cx="1138235" cy="1138235"/>
          </a:xfrm>
          <a:prstGeom prst="ellipse">
            <a:avLst/>
          </a:prstGeom>
          <a:solidFill>
            <a:srgbClr val="FF0000"/>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TextBox 18">
            <a:extLst>
              <a:ext uri="{FF2B5EF4-FFF2-40B4-BE49-F238E27FC236}">
                <a16:creationId xmlns:a16="http://schemas.microsoft.com/office/drawing/2014/main" id="{F981A93A-6E31-EE49-8412-B3AD4E51F5D6}"/>
              </a:ext>
            </a:extLst>
          </p:cNvPr>
          <p:cNvSpPr txBox="1"/>
          <p:nvPr/>
        </p:nvSpPr>
        <p:spPr>
          <a:xfrm>
            <a:off x="5587929" y="1510369"/>
            <a:ext cx="1107226" cy="774507"/>
          </a:xfrm>
          <a:prstGeom prst="rect">
            <a:avLst/>
          </a:prstGeom>
          <a:noFill/>
        </p:spPr>
        <p:txBody>
          <a:bodyPr wrap="none" rtlCol="0">
            <a:spAutoFit/>
          </a:bodyPr>
          <a:lstStyle/>
          <a:p>
            <a:pPr marL="0" marR="0" lvl="0" indent="0" algn="ctr" defTabSz="914400" rtl="0" eaLnBrk="1" fontAlgn="auto" latinLnBrk="0" hangingPunct="1">
              <a:lnSpc>
                <a:spcPts val="18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Early </a:t>
            </a:r>
            <a:b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intervention</a:t>
            </a:r>
          </a:p>
          <a:p>
            <a:pPr marL="0" marR="0" lvl="0" indent="0" algn="ctr" defTabSz="914400" rtl="0" eaLnBrk="1" fontAlgn="auto" latinLnBrk="0" hangingPunct="1">
              <a:lnSpc>
                <a:spcPts val="18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services</a:t>
            </a:r>
          </a:p>
        </p:txBody>
      </p:sp>
      <p:sp>
        <p:nvSpPr>
          <p:cNvPr id="20" name="Oval 19">
            <a:extLst>
              <a:ext uri="{FF2B5EF4-FFF2-40B4-BE49-F238E27FC236}">
                <a16:creationId xmlns:a16="http://schemas.microsoft.com/office/drawing/2014/main" id="{E131C726-79C3-DF42-9777-20788F42BACF}"/>
              </a:ext>
            </a:extLst>
          </p:cNvPr>
          <p:cNvSpPr/>
          <p:nvPr/>
        </p:nvSpPr>
        <p:spPr>
          <a:xfrm>
            <a:off x="4489820" y="2991075"/>
            <a:ext cx="1138235" cy="1138235"/>
          </a:xfrm>
          <a:prstGeom prst="ellipse">
            <a:avLst/>
          </a:prstGeom>
          <a:solidFill>
            <a:srgbClr val="FF0000"/>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TextBox 20">
            <a:extLst>
              <a:ext uri="{FF2B5EF4-FFF2-40B4-BE49-F238E27FC236}">
                <a16:creationId xmlns:a16="http://schemas.microsoft.com/office/drawing/2014/main" id="{0669D880-DF6B-D247-900F-985793EF8A94}"/>
              </a:ext>
            </a:extLst>
          </p:cNvPr>
          <p:cNvSpPr txBox="1"/>
          <p:nvPr/>
        </p:nvSpPr>
        <p:spPr>
          <a:xfrm>
            <a:off x="4584790" y="3166174"/>
            <a:ext cx="938719" cy="784830"/>
          </a:xfrm>
          <a:prstGeom prst="rect">
            <a:avLst/>
          </a:prstGeom>
          <a:noFill/>
        </p:spPr>
        <p:txBody>
          <a:bodyPr wrap="none" rtlCol="0">
            <a:spAutoFit/>
          </a:bodyPr>
          <a:lstStyle/>
          <a:p>
            <a:pPr marL="0" marR="0" lvl="0" indent="0" algn="ctr" defTabSz="914400" rtl="0" eaLnBrk="1" fontAlgn="auto" latinLnBrk="0" hangingPunct="1">
              <a:lnSpc>
                <a:spcPts val="18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Antisocial</a:t>
            </a:r>
          </a:p>
          <a:p>
            <a:pPr marL="0" marR="0" lvl="0" indent="0" algn="ctr" defTabSz="914400" rtl="0" eaLnBrk="1" fontAlgn="auto" latinLnBrk="0" hangingPunct="1">
              <a:lnSpc>
                <a:spcPts val="1800"/>
              </a:lnSpc>
              <a:spcBef>
                <a:spcPts val="0"/>
              </a:spcBef>
              <a:spcAft>
                <a:spcPts val="0"/>
              </a:spcAft>
              <a:buClrTx/>
              <a:buSzTx/>
              <a:buFontTx/>
              <a:buNone/>
              <a:tabLst/>
              <a:defRPr/>
            </a:pPr>
            <a:r>
              <a:rPr kumimoji="0" lang="en-US" sz="1400" b="1" i="0" u="none" strike="noStrike" kern="1200" cap="none" spc="0" normalizeH="0" baseline="0" noProof="0" dirty="0" err="1">
                <a:ln>
                  <a:noFill/>
                </a:ln>
                <a:solidFill>
                  <a:prstClr val="black"/>
                </a:solidFill>
                <a:effectLst/>
                <a:uLnTx/>
                <a:uFillTx/>
                <a:latin typeface="Calibri" panose="020F0502020204030204"/>
                <a:ea typeface="+mn-ea"/>
                <a:cs typeface="+mn-cs"/>
              </a:rPr>
              <a:t>Behaviour</a:t>
            </a:r>
            <a:endPar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ts val="18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Services</a:t>
            </a:r>
          </a:p>
        </p:txBody>
      </p:sp>
      <p:sp>
        <p:nvSpPr>
          <p:cNvPr id="22" name="Oval 21">
            <a:extLst>
              <a:ext uri="{FF2B5EF4-FFF2-40B4-BE49-F238E27FC236}">
                <a16:creationId xmlns:a16="http://schemas.microsoft.com/office/drawing/2014/main" id="{8BB5A868-5719-A249-8A64-66BB5F567FB9}"/>
              </a:ext>
            </a:extLst>
          </p:cNvPr>
          <p:cNvSpPr/>
          <p:nvPr/>
        </p:nvSpPr>
        <p:spPr>
          <a:xfrm>
            <a:off x="5396018" y="4704203"/>
            <a:ext cx="1138235" cy="1138235"/>
          </a:xfrm>
          <a:prstGeom prst="ellipse">
            <a:avLst/>
          </a:prstGeom>
          <a:solidFill>
            <a:srgbClr val="FF0000"/>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TextBox 22">
            <a:extLst>
              <a:ext uri="{FF2B5EF4-FFF2-40B4-BE49-F238E27FC236}">
                <a16:creationId xmlns:a16="http://schemas.microsoft.com/office/drawing/2014/main" id="{D24FFECC-CFF8-AE4D-8797-8230B8AB3625}"/>
              </a:ext>
            </a:extLst>
          </p:cNvPr>
          <p:cNvSpPr txBox="1"/>
          <p:nvPr/>
        </p:nvSpPr>
        <p:spPr>
          <a:xfrm>
            <a:off x="5473108" y="4755651"/>
            <a:ext cx="984054" cy="784830"/>
          </a:xfrm>
          <a:prstGeom prst="rect">
            <a:avLst/>
          </a:prstGeom>
          <a:noFill/>
        </p:spPr>
        <p:txBody>
          <a:bodyPr wrap="square" rtlCol="0">
            <a:spAutoFit/>
          </a:bodyPr>
          <a:lstStyle/>
          <a:p>
            <a:pPr marL="0" marR="0" lvl="0" indent="0" algn="ctr" defTabSz="914400" rtl="0" eaLnBrk="1" fontAlgn="auto" latinLnBrk="0" hangingPunct="1">
              <a:lnSpc>
                <a:spcPts val="1800"/>
              </a:lnSpc>
              <a:spcBef>
                <a:spcPts val="0"/>
              </a:spcBef>
              <a:spcAft>
                <a:spcPts val="0"/>
              </a:spcAft>
              <a:buClrTx/>
              <a:buSzTx/>
              <a:buFontTx/>
              <a:buNone/>
              <a:tabLst/>
              <a:defRPr/>
            </a:pPr>
            <a:endPar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ts val="18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Outreach</a:t>
            </a:r>
          </a:p>
          <a:p>
            <a:pPr marL="0" marR="0" lvl="0" indent="0" algn="ctr" defTabSz="914400" rtl="0" eaLnBrk="1" fontAlgn="auto" latinLnBrk="0" hangingPunct="1">
              <a:lnSpc>
                <a:spcPts val="18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services</a:t>
            </a:r>
          </a:p>
        </p:txBody>
      </p:sp>
      <p:sp>
        <p:nvSpPr>
          <p:cNvPr id="24" name="Oval 23">
            <a:extLst>
              <a:ext uri="{FF2B5EF4-FFF2-40B4-BE49-F238E27FC236}">
                <a16:creationId xmlns:a16="http://schemas.microsoft.com/office/drawing/2014/main" id="{08F1F58B-270C-1C42-85FB-2F5CDE3F486D}"/>
              </a:ext>
            </a:extLst>
          </p:cNvPr>
          <p:cNvSpPr/>
          <p:nvPr/>
        </p:nvSpPr>
        <p:spPr>
          <a:xfrm>
            <a:off x="9171314" y="1335270"/>
            <a:ext cx="1138235" cy="1138235"/>
          </a:xfrm>
          <a:prstGeom prst="ellipse">
            <a:avLst/>
          </a:prstGeom>
          <a:solidFill>
            <a:srgbClr val="FF0000"/>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TextBox 24">
            <a:extLst>
              <a:ext uri="{FF2B5EF4-FFF2-40B4-BE49-F238E27FC236}">
                <a16:creationId xmlns:a16="http://schemas.microsoft.com/office/drawing/2014/main" id="{635C48D8-09A1-F848-85FD-772D810721C5}"/>
              </a:ext>
            </a:extLst>
          </p:cNvPr>
          <p:cNvSpPr txBox="1"/>
          <p:nvPr/>
        </p:nvSpPr>
        <p:spPr>
          <a:xfrm>
            <a:off x="9339544" y="1510369"/>
            <a:ext cx="792205" cy="784830"/>
          </a:xfrm>
          <a:prstGeom prst="rect">
            <a:avLst/>
          </a:prstGeom>
          <a:noFill/>
        </p:spPr>
        <p:txBody>
          <a:bodyPr wrap="none" rtlCol="0">
            <a:spAutoFit/>
          </a:bodyPr>
          <a:lstStyle/>
          <a:p>
            <a:pPr marL="0" marR="0" lvl="0" indent="0" algn="ctr" defTabSz="914400" rtl="0" eaLnBrk="1" fontAlgn="auto" latinLnBrk="0" hangingPunct="1">
              <a:lnSpc>
                <a:spcPts val="18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Adult </a:t>
            </a:r>
          </a:p>
          <a:p>
            <a:pPr marL="0" marR="0" lvl="0" indent="0" algn="ctr" defTabSz="914400" rtl="0" eaLnBrk="1" fontAlgn="auto" latinLnBrk="0" hangingPunct="1">
              <a:lnSpc>
                <a:spcPts val="18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Drop In</a:t>
            </a:r>
          </a:p>
          <a:p>
            <a:pPr marL="0" marR="0" lvl="0" indent="0" algn="ctr" defTabSz="914400" rtl="0" eaLnBrk="1" fontAlgn="auto" latinLnBrk="0" hangingPunct="1">
              <a:lnSpc>
                <a:spcPts val="18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Services</a:t>
            </a:r>
          </a:p>
        </p:txBody>
      </p:sp>
      <p:sp>
        <p:nvSpPr>
          <p:cNvPr id="26" name="Oval 25">
            <a:extLst>
              <a:ext uri="{FF2B5EF4-FFF2-40B4-BE49-F238E27FC236}">
                <a16:creationId xmlns:a16="http://schemas.microsoft.com/office/drawing/2014/main" id="{CF00A77B-F291-B84B-978D-0F6199456D55}"/>
              </a:ext>
            </a:extLst>
          </p:cNvPr>
          <p:cNvSpPr/>
          <p:nvPr/>
        </p:nvSpPr>
        <p:spPr>
          <a:xfrm>
            <a:off x="10161690" y="3012554"/>
            <a:ext cx="1138235" cy="1138235"/>
          </a:xfrm>
          <a:prstGeom prst="ellipse">
            <a:avLst/>
          </a:prstGeom>
          <a:solidFill>
            <a:srgbClr val="FF0000"/>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TextBox 26">
            <a:extLst>
              <a:ext uri="{FF2B5EF4-FFF2-40B4-BE49-F238E27FC236}">
                <a16:creationId xmlns:a16="http://schemas.microsoft.com/office/drawing/2014/main" id="{9152DED8-06A1-954B-9514-6F03CA1AD81B}"/>
              </a:ext>
            </a:extLst>
          </p:cNvPr>
          <p:cNvSpPr txBox="1"/>
          <p:nvPr/>
        </p:nvSpPr>
        <p:spPr>
          <a:xfrm>
            <a:off x="10309549" y="3321649"/>
            <a:ext cx="886140" cy="553998"/>
          </a:xfrm>
          <a:prstGeom prst="rect">
            <a:avLst/>
          </a:prstGeom>
          <a:noFill/>
        </p:spPr>
        <p:txBody>
          <a:bodyPr wrap="square" rtlCol="0">
            <a:spAutoFit/>
          </a:bodyPr>
          <a:lstStyle/>
          <a:p>
            <a:pPr marL="0" marR="0" lvl="0" indent="0" algn="ctr" defTabSz="914400" rtl="0" eaLnBrk="1" fontAlgn="auto" latinLnBrk="0" hangingPunct="1">
              <a:lnSpc>
                <a:spcPts val="18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ASB </a:t>
            </a:r>
            <a:b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Teams</a:t>
            </a:r>
          </a:p>
        </p:txBody>
      </p:sp>
      <p:sp>
        <p:nvSpPr>
          <p:cNvPr id="28" name="Oval 27">
            <a:extLst>
              <a:ext uri="{FF2B5EF4-FFF2-40B4-BE49-F238E27FC236}">
                <a16:creationId xmlns:a16="http://schemas.microsoft.com/office/drawing/2014/main" id="{039DF3A5-4E06-8B43-9BE8-0DA357F8B673}"/>
              </a:ext>
            </a:extLst>
          </p:cNvPr>
          <p:cNvSpPr/>
          <p:nvPr/>
        </p:nvSpPr>
        <p:spPr>
          <a:xfrm>
            <a:off x="9339544" y="4732234"/>
            <a:ext cx="1138235" cy="1138235"/>
          </a:xfrm>
          <a:prstGeom prst="ellipse">
            <a:avLst/>
          </a:prstGeom>
          <a:solidFill>
            <a:srgbClr val="FF0000"/>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TextBox 28">
            <a:extLst>
              <a:ext uri="{FF2B5EF4-FFF2-40B4-BE49-F238E27FC236}">
                <a16:creationId xmlns:a16="http://schemas.microsoft.com/office/drawing/2014/main" id="{952E75B8-480E-BE4F-99E7-DE7BF620F388}"/>
              </a:ext>
            </a:extLst>
          </p:cNvPr>
          <p:cNvSpPr txBox="1"/>
          <p:nvPr/>
        </p:nvSpPr>
        <p:spPr>
          <a:xfrm>
            <a:off x="9538615" y="4918452"/>
            <a:ext cx="780983" cy="784830"/>
          </a:xfrm>
          <a:prstGeom prst="rect">
            <a:avLst/>
          </a:prstGeom>
          <a:noFill/>
        </p:spPr>
        <p:txBody>
          <a:bodyPr wrap="none" rtlCol="0">
            <a:spAutoFit/>
          </a:bodyPr>
          <a:lstStyle/>
          <a:p>
            <a:pPr marL="0" marR="0" lvl="0" indent="0" algn="ctr" defTabSz="914400" rtl="0" eaLnBrk="1" fontAlgn="auto" latinLnBrk="0" hangingPunct="1">
              <a:lnSpc>
                <a:spcPts val="18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Third </a:t>
            </a:r>
            <a:b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Sector </a:t>
            </a:r>
            <a:b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Support</a:t>
            </a:r>
          </a:p>
        </p:txBody>
      </p:sp>
      <p:sp>
        <p:nvSpPr>
          <p:cNvPr id="32" name="Oval 31">
            <a:extLst>
              <a:ext uri="{FF2B5EF4-FFF2-40B4-BE49-F238E27FC236}">
                <a16:creationId xmlns:a16="http://schemas.microsoft.com/office/drawing/2014/main" id="{039DF3A5-4E06-8B43-9BE8-0DA357F8B673}"/>
              </a:ext>
            </a:extLst>
          </p:cNvPr>
          <p:cNvSpPr/>
          <p:nvPr/>
        </p:nvSpPr>
        <p:spPr>
          <a:xfrm>
            <a:off x="7416623" y="941250"/>
            <a:ext cx="1138235" cy="1138235"/>
          </a:xfrm>
          <a:prstGeom prst="ellipse">
            <a:avLst/>
          </a:prstGeom>
          <a:solidFill>
            <a:srgbClr val="FF0000"/>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ts val="18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Drug  Service waiting</a:t>
            </a:r>
          </a:p>
          <a:p>
            <a:pPr marL="0" marR="0" lvl="0" indent="0" algn="ctr" defTabSz="914400" rtl="0" eaLnBrk="1" fontAlgn="auto" latinLnBrk="0" hangingPunct="1">
              <a:lnSpc>
                <a:spcPts val="18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  times</a:t>
            </a:r>
          </a:p>
        </p:txBody>
      </p:sp>
      <p:sp>
        <p:nvSpPr>
          <p:cNvPr id="33" name="TextBox 32">
            <a:extLst>
              <a:ext uri="{FF2B5EF4-FFF2-40B4-BE49-F238E27FC236}">
                <a16:creationId xmlns:a16="http://schemas.microsoft.com/office/drawing/2014/main" id="{952E75B8-480E-BE4F-99E7-DE7BF620F388}"/>
              </a:ext>
            </a:extLst>
          </p:cNvPr>
          <p:cNvSpPr txBox="1"/>
          <p:nvPr/>
        </p:nvSpPr>
        <p:spPr>
          <a:xfrm>
            <a:off x="7353091" y="5407539"/>
            <a:ext cx="1265300" cy="312843"/>
          </a:xfrm>
          <a:prstGeom prst="rect">
            <a:avLst/>
          </a:prstGeom>
          <a:noFill/>
        </p:spPr>
        <p:txBody>
          <a:bodyPr wrap="square" rtlCol="0">
            <a:spAutoFit/>
          </a:bodyPr>
          <a:lstStyle/>
          <a:p>
            <a:pPr marL="0" marR="0" lvl="0" indent="0" algn="ctr" defTabSz="914400" rtl="0" eaLnBrk="1" fontAlgn="auto" latinLnBrk="0" hangingPunct="1">
              <a:lnSpc>
                <a:spcPts val="18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sp>
        <p:nvSpPr>
          <p:cNvPr id="34" name="Oval 33">
            <a:extLst>
              <a:ext uri="{FF2B5EF4-FFF2-40B4-BE49-F238E27FC236}">
                <a16:creationId xmlns:a16="http://schemas.microsoft.com/office/drawing/2014/main" id="{039DF3A5-4E06-8B43-9BE8-0DA357F8B673}"/>
              </a:ext>
            </a:extLst>
          </p:cNvPr>
          <p:cNvSpPr/>
          <p:nvPr/>
        </p:nvSpPr>
        <p:spPr>
          <a:xfrm>
            <a:off x="7295917" y="5050116"/>
            <a:ext cx="1138235" cy="1138235"/>
          </a:xfrm>
          <a:prstGeom prst="ellipse">
            <a:avLst/>
          </a:prstGeom>
          <a:solidFill>
            <a:srgbClr val="FF0000"/>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ts val="18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Youth service provision</a:t>
            </a:r>
          </a:p>
        </p:txBody>
      </p:sp>
    </p:spTree>
    <p:extLst>
      <p:ext uri="{BB962C8B-B14F-4D97-AF65-F5344CB8AC3E}">
        <p14:creationId xmlns:p14="http://schemas.microsoft.com/office/powerpoint/2010/main" val="2229440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1000"/>
                                        <p:tgtEl>
                                          <p:spTgt spid="19"/>
                                        </p:tgtEl>
                                      </p:cBhvr>
                                    </p:animEffect>
                                    <p:set>
                                      <p:cBhvr>
                                        <p:cTn id="7" dur="1" fill="hold">
                                          <p:stCondLst>
                                            <p:cond delay="999"/>
                                          </p:stCondLst>
                                        </p:cTn>
                                        <p:tgtEl>
                                          <p:spTgt spid="19"/>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1000"/>
                                        <p:tgtEl>
                                          <p:spTgt spid="18"/>
                                        </p:tgtEl>
                                      </p:cBhvr>
                                    </p:animEffect>
                                    <p:set>
                                      <p:cBhvr>
                                        <p:cTn id="10" dur="1" fill="hold">
                                          <p:stCondLst>
                                            <p:cond delay="999"/>
                                          </p:stCondLst>
                                        </p:cTn>
                                        <p:tgtEl>
                                          <p:spTgt spid="18"/>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1000"/>
                                        <p:tgtEl>
                                          <p:spTgt spid="21"/>
                                        </p:tgtEl>
                                      </p:cBhvr>
                                    </p:animEffect>
                                    <p:set>
                                      <p:cBhvr>
                                        <p:cTn id="13" dur="1" fill="hold">
                                          <p:stCondLst>
                                            <p:cond delay="999"/>
                                          </p:stCondLst>
                                        </p:cTn>
                                        <p:tgtEl>
                                          <p:spTgt spid="21"/>
                                        </p:tgtEl>
                                        <p:attrNameLst>
                                          <p:attrName>style.visibility</p:attrName>
                                        </p:attrNameLst>
                                      </p:cBhvr>
                                      <p:to>
                                        <p:strVal val="hidden"/>
                                      </p:to>
                                    </p:set>
                                  </p:childTnLst>
                                </p:cTn>
                              </p:par>
                              <p:par>
                                <p:cTn id="14" presetID="10" presetClass="exit" presetSubtype="0" fill="hold" grpId="0" nodeType="withEffect">
                                  <p:stCondLst>
                                    <p:cond delay="0"/>
                                  </p:stCondLst>
                                  <p:childTnLst>
                                    <p:animEffect transition="out" filter="fade">
                                      <p:cBhvr>
                                        <p:cTn id="15" dur="1000"/>
                                        <p:tgtEl>
                                          <p:spTgt spid="20"/>
                                        </p:tgtEl>
                                      </p:cBhvr>
                                    </p:animEffect>
                                    <p:set>
                                      <p:cBhvr>
                                        <p:cTn id="16" dur="1" fill="hold">
                                          <p:stCondLst>
                                            <p:cond delay="999"/>
                                          </p:stCondLst>
                                        </p:cTn>
                                        <p:tgtEl>
                                          <p:spTgt spid="20"/>
                                        </p:tgtEl>
                                        <p:attrNameLst>
                                          <p:attrName>style.visibility</p:attrName>
                                        </p:attrNameLst>
                                      </p:cBhvr>
                                      <p:to>
                                        <p:strVal val="hidden"/>
                                      </p:to>
                                    </p:set>
                                  </p:childTnLst>
                                </p:cTn>
                              </p:par>
                              <p:par>
                                <p:cTn id="17" presetID="10" presetClass="exit" presetSubtype="0" fill="hold" grpId="0" nodeType="withEffect">
                                  <p:stCondLst>
                                    <p:cond delay="0"/>
                                  </p:stCondLst>
                                  <p:childTnLst>
                                    <p:animEffect transition="out" filter="fade">
                                      <p:cBhvr>
                                        <p:cTn id="18" dur="1000"/>
                                        <p:tgtEl>
                                          <p:spTgt spid="23"/>
                                        </p:tgtEl>
                                      </p:cBhvr>
                                    </p:animEffect>
                                    <p:set>
                                      <p:cBhvr>
                                        <p:cTn id="19" dur="1" fill="hold">
                                          <p:stCondLst>
                                            <p:cond delay="999"/>
                                          </p:stCondLst>
                                        </p:cTn>
                                        <p:tgtEl>
                                          <p:spTgt spid="23"/>
                                        </p:tgtEl>
                                        <p:attrNameLst>
                                          <p:attrName>style.visibility</p:attrName>
                                        </p:attrNameLst>
                                      </p:cBhvr>
                                      <p:to>
                                        <p:strVal val="hidden"/>
                                      </p:to>
                                    </p:set>
                                  </p:childTnLst>
                                </p:cTn>
                              </p:par>
                              <p:par>
                                <p:cTn id="20" presetID="10" presetClass="exit" presetSubtype="0" fill="hold" grpId="0" nodeType="withEffect">
                                  <p:stCondLst>
                                    <p:cond delay="0"/>
                                  </p:stCondLst>
                                  <p:childTnLst>
                                    <p:animEffect transition="out" filter="fade">
                                      <p:cBhvr>
                                        <p:cTn id="21" dur="1000"/>
                                        <p:tgtEl>
                                          <p:spTgt spid="22"/>
                                        </p:tgtEl>
                                      </p:cBhvr>
                                    </p:animEffect>
                                    <p:set>
                                      <p:cBhvr>
                                        <p:cTn id="22" dur="1" fill="hold">
                                          <p:stCondLst>
                                            <p:cond delay="999"/>
                                          </p:stCondLst>
                                        </p:cTn>
                                        <p:tgtEl>
                                          <p:spTgt spid="22"/>
                                        </p:tgtEl>
                                        <p:attrNameLst>
                                          <p:attrName>style.visibility</p:attrName>
                                        </p:attrNameLst>
                                      </p:cBhvr>
                                      <p:to>
                                        <p:strVal val="hidden"/>
                                      </p:to>
                                    </p:set>
                                  </p:childTnLst>
                                </p:cTn>
                              </p:par>
                              <p:par>
                                <p:cTn id="23" presetID="10" presetClass="exit" presetSubtype="0" fill="hold" grpId="0" nodeType="withEffect">
                                  <p:stCondLst>
                                    <p:cond delay="0"/>
                                  </p:stCondLst>
                                  <p:childTnLst>
                                    <p:animEffect transition="out" filter="fade">
                                      <p:cBhvr>
                                        <p:cTn id="24" dur="1000"/>
                                        <p:tgtEl>
                                          <p:spTgt spid="29"/>
                                        </p:tgtEl>
                                      </p:cBhvr>
                                    </p:animEffect>
                                    <p:set>
                                      <p:cBhvr>
                                        <p:cTn id="25" dur="1" fill="hold">
                                          <p:stCondLst>
                                            <p:cond delay="999"/>
                                          </p:stCondLst>
                                        </p:cTn>
                                        <p:tgtEl>
                                          <p:spTgt spid="29"/>
                                        </p:tgtEl>
                                        <p:attrNameLst>
                                          <p:attrName>style.visibility</p:attrName>
                                        </p:attrNameLst>
                                      </p:cBhvr>
                                      <p:to>
                                        <p:strVal val="hidden"/>
                                      </p:to>
                                    </p:set>
                                  </p:childTnLst>
                                </p:cTn>
                              </p:par>
                              <p:par>
                                <p:cTn id="26" presetID="10" presetClass="exit" presetSubtype="0" fill="hold" grpId="0" nodeType="withEffect">
                                  <p:stCondLst>
                                    <p:cond delay="0"/>
                                  </p:stCondLst>
                                  <p:childTnLst>
                                    <p:animEffect transition="out" filter="fade">
                                      <p:cBhvr>
                                        <p:cTn id="27" dur="1000"/>
                                        <p:tgtEl>
                                          <p:spTgt spid="28"/>
                                        </p:tgtEl>
                                      </p:cBhvr>
                                    </p:animEffect>
                                    <p:set>
                                      <p:cBhvr>
                                        <p:cTn id="28" dur="1" fill="hold">
                                          <p:stCondLst>
                                            <p:cond delay="999"/>
                                          </p:stCondLst>
                                        </p:cTn>
                                        <p:tgtEl>
                                          <p:spTgt spid="28"/>
                                        </p:tgtEl>
                                        <p:attrNameLst>
                                          <p:attrName>style.visibility</p:attrName>
                                        </p:attrNameLst>
                                      </p:cBhvr>
                                      <p:to>
                                        <p:strVal val="hidden"/>
                                      </p:to>
                                    </p:set>
                                  </p:childTnLst>
                                </p:cTn>
                              </p:par>
                              <p:par>
                                <p:cTn id="29" presetID="10" presetClass="exit" presetSubtype="0" fill="hold" grpId="0" nodeType="withEffect">
                                  <p:stCondLst>
                                    <p:cond delay="0"/>
                                  </p:stCondLst>
                                  <p:childTnLst>
                                    <p:animEffect transition="out" filter="fade">
                                      <p:cBhvr>
                                        <p:cTn id="30" dur="1000"/>
                                        <p:tgtEl>
                                          <p:spTgt spid="27"/>
                                        </p:tgtEl>
                                      </p:cBhvr>
                                    </p:animEffect>
                                    <p:set>
                                      <p:cBhvr>
                                        <p:cTn id="31" dur="1" fill="hold">
                                          <p:stCondLst>
                                            <p:cond delay="999"/>
                                          </p:stCondLst>
                                        </p:cTn>
                                        <p:tgtEl>
                                          <p:spTgt spid="27"/>
                                        </p:tgtEl>
                                        <p:attrNameLst>
                                          <p:attrName>style.visibility</p:attrName>
                                        </p:attrNameLst>
                                      </p:cBhvr>
                                      <p:to>
                                        <p:strVal val="hidden"/>
                                      </p:to>
                                    </p:set>
                                  </p:childTnLst>
                                </p:cTn>
                              </p:par>
                              <p:par>
                                <p:cTn id="32" presetID="10" presetClass="exit" presetSubtype="0" fill="hold" grpId="0" nodeType="withEffect">
                                  <p:stCondLst>
                                    <p:cond delay="0"/>
                                  </p:stCondLst>
                                  <p:childTnLst>
                                    <p:animEffect transition="out" filter="fade">
                                      <p:cBhvr>
                                        <p:cTn id="33" dur="1000"/>
                                        <p:tgtEl>
                                          <p:spTgt spid="26"/>
                                        </p:tgtEl>
                                      </p:cBhvr>
                                    </p:animEffect>
                                    <p:set>
                                      <p:cBhvr>
                                        <p:cTn id="34" dur="1" fill="hold">
                                          <p:stCondLst>
                                            <p:cond delay="999"/>
                                          </p:stCondLst>
                                        </p:cTn>
                                        <p:tgtEl>
                                          <p:spTgt spid="26"/>
                                        </p:tgtEl>
                                        <p:attrNameLst>
                                          <p:attrName>style.visibility</p:attrName>
                                        </p:attrNameLst>
                                      </p:cBhvr>
                                      <p:to>
                                        <p:strVal val="hidden"/>
                                      </p:to>
                                    </p:set>
                                  </p:childTnLst>
                                </p:cTn>
                              </p:par>
                              <p:par>
                                <p:cTn id="35" presetID="10" presetClass="exit" presetSubtype="0" fill="hold" grpId="0" nodeType="withEffect">
                                  <p:stCondLst>
                                    <p:cond delay="0"/>
                                  </p:stCondLst>
                                  <p:childTnLst>
                                    <p:animEffect transition="out" filter="fade">
                                      <p:cBhvr>
                                        <p:cTn id="36" dur="1000"/>
                                        <p:tgtEl>
                                          <p:spTgt spid="25"/>
                                        </p:tgtEl>
                                      </p:cBhvr>
                                    </p:animEffect>
                                    <p:set>
                                      <p:cBhvr>
                                        <p:cTn id="37" dur="1" fill="hold">
                                          <p:stCondLst>
                                            <p:cond delay="999"/>
                                          </p:stCondLst>
                                        </p:cTn>
                                        <p:tgtEl>
                                          <p:spTgt spid="25"/>
                                        </p:tgtEl>
                                        <p:attrNameLst>
                                          <p:attrName>style.visibility</p:attrName>
                                        </p:attrNameLst>
                                      </p:cBhvr>
                                      <p:to>
                                        <p:strVal val="hidden"/>
                                      </p:to>
                                    </p:set>
                                  </p:childTnLst>
                                </p:cTn>
                              </p:par>
                              <p:par>
                                <p:cTn id="38" presetID="10" presetClass="exit" presetSubtype="0" fill="hold" grpId="0" nodeType="withEffect">
                                  <p:stCondLst>
                                    <p:cond delay="0"/>
                                  </p:stCondLst>
                                  <p:childTnLst>
                                    <p:animEffect transition="out" filter="fade">
                                      <p:cBhvr>
                                        <p:cTn id="39" dur="1000"/>
                                        <p:tgtEl>
                                          <p:spTgt spid="24"/>
                                        </p:tgtEl>
                                      </p:cBhvr>
                                    </p:animEffect>
                                    <p:set>
                                      <p:cBhvr>
                                        <p:cTn id="40" dur="1" fill="hold">
                                          <p:stCondLst>
                                            <p:cond delay="999"/>
                                          </p:stCondLst>
                                        </p:cTn>
                                        <p:tgtEl>
                                          <p:spTgt spid="24"/>
                                        </p:tgtEl>
                                        <p:attrNameLst>
                                          <p:attrName>style.visibility</p:attrName>
                                        </p:attrNameLst>
                                      </p:cBhvr>
                                      <p:to>
                                        <p:strVal val="hidden"/>
                                      </p:to>
                                    </p:set>
                                  </p:childTnLst>
                                </p:cTn>
                              </p:par>
                              <p:par>
                                <p:cTn id="41" presetID="10" presetClass="exit" presetSubtype="0" fill="hold" grpId="0" nodeType="withEffect">
                                  <p:stCondLst>
                                    <p:cond delay="0"/>
                                  </p:stCondLst>
                                  <p:childTnLst>
                                    <p:animEffect transition="out" filter="fade">
                                      <p:cBhvr>
                                        <p:cTn id="42" dur="1000"/>
                                        <p:tgtEl>
                                          <p:spTgt spid="32"/>
                                        </p:tgtEl>
                                      </p:cBhvr>
                                    </p:animEffect>
                                    <p:set>
                                      <p:cBhvr>
                                        <p:cTn id="43" dur="1" fill="hold">
                                          <p:stCondLst>
                                            <p:cond delay="999"/>
                                          </p:stCondLst>
                                        </p:cTn>
                                        <p:tgtEl>
                                          <p:spTgt spid="32"/>
                                        </p:tgtEl>
                                        <p:attrNameLst>
                                          <p:attrName>style.visibility</p:attrName>
                                        </p:attrNameLst>
                                      </p:cBhvr>
                                      <p:to>
                                        <p:strVal val="hidden"/>
                                      </p:to>
                                    </p:set>
                                  </p:childTnLst>
                                </p:cTn>
                              </p:par>
                              <p:par>
                                <p:cTn id="44" presetID="10" presetClass="exit" presetSubtype="0" fill="hold" grpId="0" nodeType="withEffect">
                                  <p:stCondLst>
                                    <p:cond delay="0"/>
                                  </p:stCondLst>
                                  <p:childTnLst>
                                    <p:animEffect transition="out" filter="fade">
                                      <p:cBhvr>
                                        <p:cTn id="45" dur="1000"/>
                                        <p:tgtEl>
                                          <p:spTgt spid="33"/>
                                        </p:tgtEl>
                                      </p:cBhvr>
                                    </p:animEffect>
                                    <p:set>
                                      <p:cBhvr>
                                        <p:cTn id="46" dur="1" fill="hold">
                                          <p:stCondLst>
                                            <p:cond delay="999"/>
                                          </p:stCondLst>
                                        </p:cTn>
                                        <p:tgtEl>
                                          <p:spTgt spid="33"/>
                                        </p:tgtEl>
                                        <p:attrNameLst>
                                          <p:attrName>style.visibility</p:attrName>
                                        </p:attrNameLst>
                                      </p:cBhvr>
                                      <p:to>
                                        <p:strVal val="hidden"/>
                                      </p:to>
                                    </p:set>
                                  </p:childTnLst>
                                </p:cTn>
                              </p:par>
                              <p:par>
                                <p:cTn id="47" presetID="10" presetClass="exit" presetSubtype="0" fill="hold" grpId="0" nodeType="withEffect">
                                  <p:stCondLst>
                                    <p:cond delay="0"/>
                                  </p:stCondLst>
                                  <p:childTnLst>
                                    <p:animEffect transition="out" filter="fade">
                                      <p:cBhvr>
                                        <p:cTn id="48" dur="1000"/>
                                        <p:tgtEl>
                                          <p:spTgt spid="34"/>
                                        </p:tgtEl>
                                      </p:cBhvr>
                                    </p:animEffect>
                                    <p:set>
                                      <p:cBhvr>
                                        <p:cTn id="49" dur="1" fill="hold">
                                          <p:stCondLst>
                                            <p:cond delay="999"/>
                                          </p:stCondLst>
                                        </p:cTn>
                                        <p:tgtEl>
                                          <p:spTgt spid="34"/>
                                        </p:tgtEl>
                                        <p:attrNameLst>
                                          <p:attrName>style.visibility</p:attrName>
                                        </p:attrNameLst>
                                      </p:cBhvr>
                                      <p:to>
                                        <p:strVal val="hidden"/>
                                      </p:to>
                                    </p:set>
                                  </p:childTnLst>
                                </p:cTn>
                              </p:par>
                            </p:childTnLst>
                          </p:cTn>
                        </p:par>
                        <p:par>
                          <p:cTn id="50" fill="hold">
                            <p:stCondLst>
                              <p:cond delay="1000"/>
                            </p:stCondLst>
                            <p:childTnLst>
                              <p:par>
                                <p:cTn id="51" presetID="1" presetClass="entr" presetSubtype="0" fill="hold" grpId="0" nodeType="afterEffect">
                                  <p:stCondLst>
                                    <p:cond delay="1000"/>
                                  </p:stCondLst>
                                  <p:childTnLst>
                                    <p:set>
                                      <p:cBhvr>
                                        <p:cTn id="52" dur="1" fill="hold">
                                          <p:stCondLst>
                                            <p:cond delay="0"/>
                                          </p:stCondLst>
                                        </p:cTn>
                                        <p:tgtEl>
                                          <p:spTgt spid="14"/>
                                        </p:tgtEl>
                                        <p:attrNameLst>
                                          <p:attrName>style.visibility</p:attrName>
                                        </p:attrNameLst>
                                      </p:cBhvr>
                                      <p:to>
                                        <p:strVal val="visible"/>
                                      </p:to>
                                    </p:set>
                                  </p:childTnLst>
                                </p:cTn>
                              </p:par>
                            </p:childTnLst>
                          </p:cTn>
                        </p:par>
                        <p:par>
                          <p:cTn id="53" fill="hold">
                            <p:stCondLst>
                              <p:cond delay="2000"/>
                            </p:stCondLst>
                            <p:childTnLst>
                              <p:par>
                                <p:cTn id="54" presetID="1" presetClass="entr" presetSubtype="0" fill="hold" grpId="0" nodeType="afterEffect">
                                  <p:stCondLst>
                                    <p:cond delay="1000"/>
                                  </p:stCondLst>
                                  <p:childTnLst>
                                    <p:set>
                                      <p:cBhvr>
                                        <p:cTn id="55"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7" grpId="0"/>
      <p:bldP spid="18" grpId="0" animBg="1"/>
      <p:bldP spid="19" grpId="0"/>
      <p:bldP spid="20" grpId="0" animBg="1"/>
      <p:bldP spid="21" grpId="0"/>
      <p:bldP spid="22" grpId="0" animBg="1"/>
      <p:bldP spid="23" grpId="0"/>
      <p:bldP spid="24" grpId="0" animBg="1"/>
      <p:bldP spid="25" grpId="0"/>
      <p:bldP spid="26" grpId="0" animBg="1"/>
      <p:bldP spid="27" grpId="0"/>
      <p:bldP spid="28" grpId="0" animBg="1"/>
      <p:bldP spid="29" grpId="0"/>
      <p:bldP spid="32" grpId="0" animBg="1"/>
      <p:bldP spid="33" grpId="0"/>
      <p:bldP spid="3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842D1695-164F-8C4D-B81A-D69B87B8931C}"/>
              </a:ext>
            </a:extLst>
          </p:cNvPr>
          <p:cNvSpPr txBox="1"/>
          <p:nvPr/>
        </p:nvSpPr>
        <p:spPr>
          <a:xfrm>
            <a:off x="394003" y="326571"/>
            <a:ext cx="5489962"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alibri Light" panose="020F0302020204030204"/>
                <a:ea typeface="+mn-ea"/>
                <a:cs typeface="+mn-cs"/>
              </a:rPr>
              <a:t>Resulting in systematic exploitation</a:t>
            </a:r>
          </a:p>
        </p:txBody>
      </p:sp>
      <p:sp>
        <p:nvSpPr>
          <p:cNvPr id="35" name="TextBox 34">
            <a:extLst>
              <a:ext uri="{FF2B5EF4-FFF2-40B4-BE49-F238E27FC236}">
                <a16:creationId xmlns:a16="http://schemas.microsoft.com/office/drawing/2014/main" id="{DCDDC512-BB9D-E149-9722-FDA1B8E7CE71}"/>
              </a:ext>
            </a:extLst>
          </p:cNvPr>
          <p:cNvSpPr txBox="1"/>
          <p:nvPr/>
        </p:nvSpPr>
        <p:spPr>
          <a:xfrm>
            <a:off x="5249959" y="1517874"/>
            <a:ext cx="1532954" cy="92333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VULNERABLE YOUNG PEOPLE</a:t>
            </a:r>
          </a:p>
        </p:txBody>
      </p:sp>
      <p:sp>
        <p:nvSpPr>
          <p:cNvPr id="34" name="Pie 33">
            <a:extLst>
              <a:ext uri="{FF2B5EF4-FFF2-40B4-BE49-F238E27FC236}">
                <a16:creationId xmlns:a16="http://schemas.microsoft.com/office/drawing/2014/main" id="{F72EF76B-5DD3-6343-A7A9-9FC692B086BE}"/>
              </a:ext>
            </a:extLst>
          </p:cNvPr>
          <p:cNvSpPr/>
          <p:nvPr/>
        </p:nvSpPr>
        <p:spPr>
          <a:xfrm rot="5400000">
            <a:off x="3896354" y="860487"/>
            <a:ext cx="4260531" cy="4496283"/>
          </a:xfrm>
          <a:prstGeom prst="pie">
            <a:avLst>
              <a:gd name="adj1" fmla="val 5527268"/>
              <a:gd name="adj2" fmla="val 16199999"/>
            </a:avLst>
          </a:prstGeom>
          <a:solidFill>
            <a:schemeClr val="accent3">
              <a:alpha val="4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6" name="Pie 35">
            <a:extLst>
              <a:ext uri="{FF2B5EF4-FFF2-40B4-BE49-F238E27FC236}">
                <a16:creationId xmlns:a16="http://schemas.microsoft.com/office/drawing/2014/main" id="{C2F6C4D2-224C-5848-982F-CA3EBE02F51F}"/>
              </a:ext>
            </a:extLst>
          </p:cNvPr>
          <p:cNvSpPr/>
          <p:nvPr/>
        </p:nvSpPr>
        <p:spPr>
          <a:xfrm rot="16200000">
            <a:off x="3778478" y="1132308"/>
            <a:ext cx="4475915" cy="4475915"/>
          </a:xfrm>
          <a:prstGeom prst="pie">
            <a:avLst>
              <a:gd name="adj1" fmla="val 5524681"/>
              <a:gd name="adj2" fmla="val 16166677"/>
            </a:avLst>
          </a:prstGeom>
          <a:solidFill>
            <a:schemeClr val="accent3">
              <a:alpha val="4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 name="TextBox 36">
            <a:extLst>
              <a:ext uri="{FF2B5EF4-FFF2-40B4-BE49-F238E27FC236}">
                <a16:creationId xmlns:a16="http://schemas.microsoft.com/office/drawing/2014/main" id="{2E84C868-3B8A-F043-87FA-F623336B00F3}"/>
              </a:ext>
            </a:extLst>
          </p:cNvPr>
          <p:cNvSpPr txBox="1"/>
          <p:nvPr/>
        </p:nvSpPr>
        <p:spPr>
          <a:xfrm>
            <a:off x="5249959" y="4246326"/>
            <a:ext cx="1532954"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VULNERABLE ADULTS</a:t>
            </a:r>
          </a:p>
        </p:txBody>
      </p:sp>
      <p:sp>
        <p:nvSpPr>
          <p:cNvPr id="38" name="Rectangle 37">
            <a:extLst>
              <a:ext uri="{FF2B5EF4-FFF2-40B4-BE49-F238E27FC236}">
                <a16:creationId xmlns:a16="http://schemas.microsoft.com/office/drawing/2014/main" id="{D152DDC0-EA80-104B-8024-6C09DCA621E6}"/>
              </a:ext>
            </a:extLst>
          </p:cNvPr>
          <p:cNvSpPr/>
          <p:nvPr/>
        </p:nvSpPr>
        <p:spPr>
          <a:xfrm>
            <a:off x="3656775" y="2874473"/>
            <a:ext cx="4719322" cy="617953"/>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VULNERABLE ADULTS (18-25)</a:t>
            </a:r>
          </a:p>
        </p:txBody>
      </p:sp>
      <p:sp>
        <p:nvSpPr>
          <p:cNvPr id="39" name="Oval 38">
            <a:extLst>
              <a:ext uri="{FF2B5EF4-FFF2-40B4-BE49-F238E27FC236}">
                <a16:creationId xmlns:a16="http://schemas.microsoft.com/office/drawing/2014/main" id="{6B9BEBB5-1F75-D841-BDE7-00946E353133}"/>
              </a:ext>
            </a:extLst>
          </p:cNvPr>
          <p:cNvSpPr/>
          <p:nvPr/>
        </p:nvSpPr>
        <p:spPr>
          <a:xfrm>
            <a:off x="6782913" y="2499273"/>
            <a:ext cx="1737360" cy="1737360"/>
          </a:xfrm>
          <a:prstGeom prst="ellipse">
            <a:avLst/>
          </a:prstGeom>
          <a:solidFill>
            <a:srgbClr val="FF0000">
              <a:alpha val="60000"/>
            </a:srgb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Calibri" panose="020F0502020204030204"/>
                <a:ea typeface="+mn-ea"/>
                <a:cs typeface="+mn-cs"/>
              </a:rPr>
              <a:t>Criminal Exploitation </a:t>
            </a:r>
          </a:p>
        </p:txBody>
      </p:sp>
      <p:sp>
        <p:nvSpPr>
          <p:cNvPr id="41" name="Oval 40">
            <a:extLst>
              <a:ext uri="{FF2B5EF4-FFF2-40B4-BE49-F238E27FC236}">
                <a16:creationId xmlns:a16="http://schemas.microsoft.com/office/drawing/2014/main" id="{12A508A4-96AC-184B-80C6-E9104DDBA9CE}"/>
              </a:ext>
            </a:extLst>
          </p:cNvPr>
          <p:cNvSpPr/>
          <p:nvPr/>
        </p:nvSpPr>
        <p:spPr>
          <a:xfrm>
            <a:off x="6782913" y="4123550"/>
            <a:ext cx="1737360" cy="1737360"/>
          </a:xfrm>
          <a:prstGeom prst="ellipse">
            <a:avLst/>
          </a:prstGeom>
          <a:solidFill>
            <a:srgbClr val="FF0000">
              <a:alpha val="60000"/>
            </a:srgb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rPr>
              <a:t>Modern Slavery</a:t>
            </a:r>
          </a:p>
        </p:txBody>
      </p:sp>
      <p:sp>
        <p:nvSpPr>
          <p:cNvPr id="50" name="Oval 49">
            <a:extLst>
              <a:ext uri="{FF2B5EF4-FFF2-40B4-BE49-F238E27FC236}">
                <a16:creationId xmlns:a16="http://schemas.microsoft.com/office/drawing/2014/main" id="{4DB06DC5-A80B-FF41-9E23-000E7222033F}"/>
              </a:ext>
            </a:extLst>
          </p:cNvPr>
          <p:cNvSpPr/>
          <p:nvPr/>
        </p:nvSpPr>
        <p:spPr>
          <a:xfrm>
            <a:off x="6797459" y="865817"/>
            <a:ext cx="1737360" cy="1737360"/>
          </a:xfrm>
          <a:prstGeom prst="ellipse">
            <a:avLst/>
          </a:prstGeom>
          <a:solidFill>
            <a:srgbClr val="FF0000">
              <a:alpha val="60000"/>
            </a:srgb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Calibri" panose="020F0502020204030204"/>
                <a:ea typeface="+mn-ea"/>
                <a:cs typeface="+mn-cs"/>
              </a:rPr>
              <a:t>Child Sexual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Calibri" panose="020F0502020204030204"/>
                <a:ea typeface="+mn-ea"/>
                <a:cs typeface="+mn-cs"/>
              </a:rPr>
              <a:t>Exploitation</a:t>
            </a:r>
          </a:p>
        </p:txBody>
      </p:sp>
      <p:sp>
        <p:nvSpPr>
          <p:cNvPr id="19" name="Oval 18">
            <a:extLst>
              <a:ext uri="{FF2B5EF4-FFF2-40B4-BE49-F238E27FC236}">
                <a16:creationId xmlns:a16="http://schemas.microsoft.com/office/drawing/2014/main" id="{5898389C-C809-1047-A26E-5D29BFC03E85}"/>
              </a:ext>
            </a:extLst>
          </p:cNvPr>
          <p:cNvSpPr/>
          <p:nvPr/>
        </p:nvSpPr>
        <p:spPr>
          <a:xfrm>
            <a:off x="1271482" y="2738643"/>
            <a:ext cx="1138235" cy="1138235"/>
          </a:xfrm>
          <a:prstGeom prst="ellipse">
            <a:avLst/>
          </a:prstGeom>
          <a:solidFill>
            <a:schemeClr val="tx1">
              <a:lumMod val="95000"/>
              <a:lumOff val="5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TextBox 19">
            <a:extLst>
              <a:ext uri="{FF2B5EF4-FFF2-40B4-BE49-F238E27FC236}">
                <a16:creationId xmlns:a16="http://schemas.microsoft.com/office/drawing/2014/main" id="{00D9E637-301A-1043-8B52-8ACB93267C49}"/>
              </a:ext>
            </a:extLst>
          </p:cNvPr>
          <p:cNvSpPr txBox="1"/>
          <p:nvPr/>
        </p:nvSpPr>
        <p:spPr>
          <a:xfrm>
            <a:off x="1455717" y="3123094"/>
            <a:ext cx="769762"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rPr>
              <a:t>Gangs</a:t>
            </a:r>
          </a:p>
        </p:txBody>
      </p:sp>
    </p:spTree>
    <p:extLst>
      <p:ext uri="{BB962C8B-B14F-4D97-AF65-F5344CB8AC3E}">
        <p14:creationId xmlns:p14="http://schemas.microsoft.com/office/powerpoint/2010/main" val="35929896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958905" y="1403717"/>
            <a:ext cx="5903742" cy="2387600"/>
          </a:xfrm>
        </p:spPr>
        <p:txBody>
          <a:bodyPr>
            <a:normAutofit/>
          </a:bodyPr>
          <a:lstStyle/>
          <a:p>
            <a:r>
              <a:rPr lang="en-GB" b="1" dirty="0"/>
              <a:t>So how do we tackle this locally?</a:t>
            </a:r>
          </a:p>
        </p:txBody>
      </p:sp>
    </p:spTree>
    <p:extLst>
      <p:ext uri="{BB962C8B-B14F-4D97-AF65-F5344CB8AC3E}">
        <p14:creationId xmlns:p14="http://schemas.microsoft.com/office/powerpoint/2010/main" val="6376472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887640"/>
            <a:ext cx="10515600" cy="1325563"/>
          </a:xfrm>
        </p:spPr>
        <p:txBody>
          <a:bodyPr>
            <a:normAutofit/>
          </a:bodyPr>
          <a:lstStyle/>
          <a:p>
            <a:r>
              <a:rPr lang="en-GB" sz="2800" b="1" dirty="0"/>
              <a:t>SO WHOSE RESPONSIBILITY IS IT </a:t>
            </a:r>
            <a:br>
              <a:rPr lang="en-GB" sz="2800" b="1" dirty="0"/>
            </a:br>
            <a:r>
              <a:rPr lang="en-GB" sz="2800" b="1" dirty="0"/>
              <a:t>TO MANAGE THESE ISSUES?</a:t>
            </a:r>
          </a:p>
        </p:txBody>
      </p:sp>
      <p:sp>
        <p:nvSpPr>
          <p:cNvPr id="3" name="Content Placeholder 2"/>
          <p:cNvSpPr>
            <a:spLocks noGrp="1"/>
          </p:cNvSpPr>
          <p:nvPr>
            <p:ph idx="1"/>
          </p:nvPr>
        </p:nvSpPr>
        <p:spPr>
          <a:xfrm>
            <a:off x="838201" y="2504895"/>
            <a:ext cx="6458712" cy="4351338"/>
          </a:xfrm>
        </p:spPr>
        <p:txBody>
          <a:bodyPr>
            <a:normAutofit/>
          </a:bodyPr>
          <a:lstStyle/>
          <a:p>
            <a:r>
              <a:rPr lang="en-GB" sz="2400" dirty="0"/>
              <a:t>In Southend, each of the local Strategic Boards i.e. </a:t>
            </a:r>
            <a:r>
              <a:rPr lang="en-GB" sz="2400" dirty="0">
                <a:solidFill>
                  <a:srgbClr val="FF0000"/>
                </a:solidFill>
              </a:rPr>
              <a:t>CSP, LSCB,SAB, HWBB </a:t>
            </a:r>
            <a:r>
              <a:rPr lang="en-GB" sz="2400" dirty="0"/>
              <a:t>have  responsibility for managing part of this overall picture</a:t>
            </a:r>
          </a:p>
          <a:p>
            <a:r>
              <a:rPr lang="en-GB" sz="2400" dirty="0"/>
              <a:t>New strategic group established-</a:t>
            </a:r>
          </a:p>
          <a:p>
            <a:r>
              <a:rPr lang="en-GB" sz="2400" b="1" dirty="0"/>
              <a:t>Violence and Vulnerability Strategic Group </a:t>
            </a:r>
            <a:r>
              <a:rPr lang="en-GB" sz="2400" dirty="0"/>
              <a:t>drawn from all 4 Boards</a:t>
            </a:r>
          </a:p>
          <a:p>
            <a:r>
              <a:rPr lang="en-GB" sz="2400" dirty="0"/>
              <a:t>Offers a support and challenge role to all 4 Boards to ensure they deliver on work plan</a:t>
            </a:r>
          </a:p>
        </p:txBody>
      </p:sp>
    </p:spTree>
    <p:extLst>
      <p:ext uri="{BB962C8B-B14F-4D97-AF65-F5344CB8AC3E}">
        <p14:creationId xmlns:p14="http://schemas.microsoft.com/office/powerpoint/2010/main" val="1674017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252D1C08-5D0E-6947-8743-8F1B0A73D321}"/>
              </a:ext>
            </a:extLst>
          </p:cNvPr>
          <p:cNvSpPr txBox="1"/>
          <p:nvPr/>
        </p:nvSpPr>
        <p:spPr>
          <a:xfrm>
            <a:off x="394002" y="839724"/>
            <a:ext cx="6573726" cy="138499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alibri Light" panose="020F0302020204030204"/>
                <a:ea typeface="+mn-ea"/>
                <a:cs typeface="+mn-cs"/>
              </a:rPr>
              <a:t>JULY 2018-</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1" i="0" u="none" strike="noStrike" kern="1200" cap="none" spc="0" normalizeH="0" baseline="0" noProof="0" dirty="0">
              <a:ln>
                <a:noFill/>
              </a:ln>
              <a:solidFill>
                <a:prstClr val="black"/>
              </a:solidFill>
              <a:effectLst/>
              <a:uLnTx/>
              <a:uFillTx/>
              <a:latin typeface="Calibri Light" panose="020F03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alibri Light" panose="020F0302020204030204"/>
                <a:ea typeface="+mn-ea"/>
                <a:cs typeface="+mn-cs"/>
              </a:rPr>
              <a:t>LOCAL ACTION TO ADDRESS THESE ISSUES.</a:t>
            </a:r>
          </a:p>
        </p:txBody>
      </p:sp>
      <p:sp>
        <p:nvSpPr>
          <p:cNvPr id="12" name="Rectangle 11">
            <a:extLst>
              <a:ext uri="{FF2B5EF4-FFF2-40B4-BE49-F238E27FC236}">
                <a16:creationId xmlns:a16="http://schemas.microsoft.com/office/drawing/2014/main" id="{3FBC262B-426B-8D41-BDFE-11AD6967FD9A}"/>
              </a:ext>
            </a:extLst>
          </p:cNvPr>
          <p:cNvSpPr/>
          <p:nvPr/>
        </p:nvSpPr>
        <p:spPr>
          <a:xfrm>
            <a:off x="1828800" y="2388450"/>
            <a:ext cx="8125326" cy="415498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 new V+V Action Plan: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charset="0"/>
              <a:buChar char="•"/>
              <a:tabLst/>
              <a:defRPr/>
            </a:pPr>
            <a:r>
              <a:rPr kumimoji="0" lang="en-US" sz="2000" b="1" i="0" u="sng" strike="noStrike" kern="1200" cap="none" spc="0" normalizeH="0" baseline="0" noProof="0" dirty="0">
                <a:ln>
                  <a:noFill/>
                </a:ln>
                <a:solidFill>
                  <a:prstClr val="black"/>
                </a:solidFill>
                <a:effectLst/>
                <a:uLnTx/>
                <a:uFillTx/>
                <a:latin typeface="Calibri" panose="020F0502020204030204"/>
                <a:ea typeface="+mn-ea"/>
                <a:cs typeface="+mn-cs"/>
              </a:rPr>
              <a:t>Understanding</a:t>
            </a: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 the problem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analysis, data and intelligence (Dashboard)- Creating a data set which indicates activity and movement</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charset="0"/>
              <a:buChar char="•"/>
              <a:tabLst/>
              <a:defRPr/>
            </a:pPr>
            <a:r>
              <a:rPr kumimoji="0" lang="en-US" sz="2000" b="1" i="0" u="sng" strike="noStrike" kern="1200" cap="none" spc="0" normalizeH="0" baseline="0" noProof="0" dirty="0">
                <a:ln>
                  <a:noFill/>
                </a:ln>
                <a:solidFill>
                  <a:prstClr val="black"/>
                </a:solidFill>
                <a:effectLst/>
                <a:uLnTx/>
                <a:uFillTx/>
                <a:latin typeface="Calibri" panose="020F0502020204030204"/>
                <a:ea typeface="+mn-ea"/>
                <a:cs typeface="+mn-cs"/>
              </a:rPr>
              <a:t>Prepare</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how to create local conditions where it is hard for gangs to exploit vulnerable people</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Publicity/awareness campaigns/community engagement</a:t>
            </a:r>
          </a:p>
          <a:p>
            <a:pPr marL="285750" marR="0" lvl="0" indent="-285750" algn="l" defTabSz="914400" rtl="0" eaLnBrk="1" fontAlgn="auto" latinLnBrk="0" hangingPunct="1">
              <a:lnSpc>
                <a:spcPct val="100000"/>
              </a:lnSpc>
              <a:spcBef>
                <a:spcPts val="0"/>
              </a:spcBef>
              <a:spcAft>
                <a:spcPts val="0"/>
              </a:spcAft>
              <a:buClrTx/>
              <a:buSzTx/>
              <a:buFont typeface="Arial" charset="0"/>
              <a:buChar char="•"/>
              <a:tabLst/>
              <a:defRPr/>
            </a:pPr>
            <a:r>
              <a:rPr kumimoji="0" lang="en-US" sz="2000" b="1" i="0" u="sng" strike="noStrike" kern="1200" cap="none" spc="0" normalizeH="0" baseline="0" noProof="0" dirty="0">
                <a:ln>
                  <a:noFill/>
                </a:ln>
                <a:solidFill>
                  <a:prstClr val="black"/>
                </a:solidFill>
                <a:effectLst/>
                <a:uLnTx/>
                <a:uFillTx/>
                <a:latin typeface="Calibri" panose="020F0502020204030204"/>
                <a:ea typeface="+mn-ea"/>
                <a:cs typeface="+mn-cs"/>
              </a:rPr>
              <a:t>Prevent</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comprehensive strategy to train staff in schools/social care/ health agencies voluntary agencies</a:t>
            </a:r>
          </a:p>
          <a:p>
            <a:pPr marL="285750" marR="0" lvl="0" indent="-285750" algn="l" defTabSz="914400" rtl="0" eaLnBrk="1" fontAlgn="auto" latinLnBrk="0" hangingPunct="1">
              <a:lnSpc>
                <a:spcPct val="100000"/>
              </a:lnSpc>
              <a:spcBef>
                <a:spcPts val="0"/>
              </a:spcBef>
              <a:spcAft>
                <a:spcPts val="0"/>
              </a:spcAft>
              <a:buClrTx/>
              <a:buSzTx/>
              <a:buFont typeface="Arial" charset="0"/>
              <a:buChar char="•"/>
              <a:tabLst/>
              <a:defRPr/>
            </a:pPr>
            <a:r>
              <a:rPr kumimoji="0" lang="en-US" sz="2000" b="1" i="0" u="sng" strike="noStrike" kern="1200" cap="none" spc="0" normalizeH="0" baseline="0" noProof="0" dirty="0">
                <a:ln>
                  <a:noFill/>
                </a:ln>
                <a:solidFill>
                  <a:prstClr val="black"/>
                </a:solidFill>
                <a:effectLst/>
                <a:uLnTx/>
                <a:uFillTx/>
                <a:latin typeface="Calibri" panose="020F0502020204030204"/>
                <a:ea typeface="+mn-ea"/>
                <a:cs typeface="+mn-cs"/>
              </a:rPr>
              <a:t>Protect</a:t>
            </a: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/Safeguarding</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  vulnerable children and adults activity, screening/identification/intervention</a:t>
            </a:r>
          </a:p>
          <a:p>
            <a:pPr marL="285750" marR="0" lvl="0" indent="-285750" algn="l" defTabSz="914400" rtl="0" eaLnBrk="1" fontAlgn="auto" latinLnBrk="0" hangingPunct="1">
              <a:lnSpc>
                <a:spcPct val="100000"/>
              </a:lnSpc>
              <a:spcBef>
                <a:spcPts val="0"/>
              </a:spcBef>
              <a:spcAft>
                <a:spcPts val="0"/>
              </a:spcAft>
              <a:buClrTx/>
              <a:buSzTx/>
              <a:buFont typeface="Arial" charset="0"/>
              <a:buChar char="•"/>
              <a:tabLst/>
              <a:defRPr/>
            </a:pPr>
            <a:r>
              <a:rPr kumimoji="0" lang="en-US" sz="2000" b="1" i="0" u="sng" strike="noStrike" kern="1200" cap="none" spc="0" normalizeH="0" baseline="0" noProof="0" dirty="0">
                <a:ln>
                  <a:noFill/>
                </a:ln>
                <a:solidFill>
                  <a:prstClr val="black"/>
                </a:solidFill>
                <a:effectLst/>
                <a:uLnTx/>
                <a:uFillTx/>
                <a:latin typeface="Calibri" panose="020F0502020204030204"/>
                <a:ea typeface="+mn-ea"/>
                <a:cs typeface="+mn-cs"/>
              </a:rPr>
              <a:t>Pursue</a:t>
            </a: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identifying, monitoring and managing perpetrators</a:t>
            </a:r>
          </a:p>
          <a:p>
            <a:pPr marL="285750" marR="0" lvl="0" indent="-285750" algn="l" defTabSz="914400" rtl="0" eaLnBrk="1" fontAlgn="auto" latinLnBrk="0" hangingPunct="1">
              <a:lnSpc>
                <a:spcPct val="100000"/>
              </a:lnSpc>
              <a:spcBef>
                <a:spcPts val="0"/>
              </a:spcBef>
              <a:spcAft>
                <a:spcPts val="0"/>
              </a:spcAft>
              <a:buClrTx/>
              <a:buSzTx/>
              <a:buFont typeface="Arial" charset="0"/>
              <a:buChar char="•"/>
              <a:tabLst/>
              <a:defRPr/>
            </a:pPr>
            <a:r>
              <a:rPr kumimoji="0" lang="en-US" sz="2000" b="1" i="0" u="sng" strike="noStrike" kern="1200" cap="none" spc="0" normalizeH="0" baseline="0" noProof="0" dirty="0">
                <a:ln>
                  <a:noFill/>
                </a:ln>
                <a:solidFill>
                  <a:prstClr val="black"/>
                </a:solidFill>
                <a:effectLst/>
                <a:uLnTx/>
                <a:uFillTx/>
                <a:latin typeface="Calibri" panose="020F0502020204030204"/>
                <a:ea typeface="+mn-ea"/>
                <a:cs typeface="+mn-cs"/>
              </a:rPr>
              <a:t>Community Engagement-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begin a stronger and on going dialogue with the community to engage them in the issue and create an alliance to help with the flow of information and in the inhibition of gang and drug dealing activity</a:t>
            </a:r>
          </a:p>
        </p:txBody>
      </p:sp>
      <p:pic>
        <p:nvPicPr>
          <p:cNvPr id="2" name="Picture 1">
            <a:extLst>
              <a:ext uri="{FF2B5EF4-FFF2-40B4-BE49-F238E27FC236}">
                <a16:creationId xmlns:a16="http://schemas.microsoft.com/office/drawing/2014/main" id="{91DFF0FB-8837-D74C-B598-30C8A9DEF2C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874467" y="398611"/>
            <a:ext cx="1880763" cy="1880763"/>
          </a:xfrm>
          <a:prstGeom prst="rect">
            <a:avLst/>
          </a:prstGeom>
        </p:spPr>
      </p:pic>
    </p:spTree>
    <p:extLst>
      <p:ext uri="{BB962C8B-B14F-4D97-AF65-F5344CB8AC3E}">
        <p14:creationId xmlns:p14="http://schemas.microsoft.com/office/powerpoint/2010/main" val="74663253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1067</Words>
  <Application>Microsoft Office PowerPoint</Application>
  <PresentationFormat>Widescreen</PresentationFormat>
  <Paragraphs>176</Paragraphs>
  <Slides>16</Slides>
  <Notes>6</Notes>
  <HiddenSlides>0</HiddenSlides>
  <MMClips>0</MMClips>
  <ScaleCrop>false</ScaleCrop>
  <HeadingPairs>
    <vt:vector size="8" baseType="variant">
      <vt:variant>
        <vt:lpstr>Fonts Used</vt:lpstr>
      </vt:variant>
      <vt:variant>
        <vt:i4>3</vt:i4>
      </vt:variant>
      <vt:variant>
        <vt:lpstr>Theme</vt:lpstr>
      </vt:variant>
      <vt:variant>
        <vt:i4>1</vt:i4>
      </vt:variant>
      <vt:variant>
        <vt:lpstr>Embedded OLE Servers</vt:lpstr>
      </vt:variant>
      <vt:variant>
        <vt:i4>1</vt:i4>
      </vt:variant>
      <vt:variant>
        <vt:lpstr>Slide Titles</vt:lpstr>
      </vt:variant>
      <vt:variant>
        <vt:i4>16</vt:i4>
      </vt:variant>
    </vt:vector>
  </HeadingPairs>
  <TitlesOfParts>
    <vt:vector size="21" baseType="lpstr">
      <vt:lpstr>Arial</vt:lpstr>
      <vt:lpstr>Calibri</vt:lpstr>
      <vt:lpstr>Calibri Light</vt:lpstr>
      <vt:lpstr>Office Theme</vt:lpstr>
      <vt:lpstr>Acrobat Document</vt:lpstr>
      <vt:lpstr>Safer Communities:  County Lines and Knife Crime</vt:lpstr>
      <vt:lpstr>PowerPoint Presentation</vt:lpstr>
      <vt:lpstr>PowerPoint Presentation</vt:lpstr>
      <vt:lpstr> THE DRUG MARKET is fuelling this new type of criminal activity</vt:lpstr>
      <vt:lpstr>This gang activity is taking place against a back drop of shrinking services. Gangs are moving into the vacuum left by service reduction and exploiting vulnerable populations who are losing contact with protective services</vt:lpstr>
      <vt:lpstr>PowerPoint Presentation</vt:lpstr>
      <vt:lpstr>So how do we tackle this locally?</vt:lpstr>
      <vt:lpstr>SO WHOSE RESPONSIBILITY IS IT  TO MANAGE THESE ISSUES?</vt:lpstr>
      <vt:lpstr>PowerPoint Presentation</vt:lpstr>
      <vt:lpstr>PowerPoint Presentation</vt:lpstr>
      <vt:lpstr>PowerPoint Presentation</vt:lpstr>
      <vt:lpstr>PowerPoint Presentation</vt:lpstr>
      <vt:lpstr>PowerPoint Presentation</vt:lpstr>
      <vt:lpstr>The Coming Year for us……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Safer Communities:  County Lines and Knife Crime</dc:title>
  <dc:creator>Ian Burbidge</dc:creator>
  <cp:lastModifiedBy>Ian Burbidge</cp:lastModifiedBy>
  <cp:revision>1</cp:revision>
  <dcterms:created xsi:type="dcterms:W3CDTF">2019-11-21T12:29:36Z</dcterms:created>
  <dcterms:modified xsi:type="dcterms:W3CDTF">2019-11-21T12:30:02Z</dcterms:modified>
</cp:coreProperties>
</file>